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6858000" cx="12192000"/>
  <p:notesSz cx="6858000" cy="9144000"/>
  <p:embeddedFontLst>
    <p:embeddedFont>
      <p:font typeface="Play"/>
      <p:regular r:id="rId22"/>
      <p:bold r:id="rId23"/>
    </p:embeddedFont>
    <p:embeddedFont>
      <p:font typeface="Inter"/>
      <p:regular r:id="rId24"/>
      <p:bold r:id="rId25"/>
      <p:italic r:id="rId26"/>
      <p:boldItalic r:id="rId27"/>
    </p:embeddedFont>
    <p:embeddedFont>
      <p:font typeface="Bricolage Grotesque"/>
      <p:regular r:id="rId28"/>
      <p:bold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0" roundtripDataSignature="AMtx7mgcF8vAB4BxJJv4kNKHgYlt7vjh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font" Target="fonts/Play-regular.fntdata"/><Relationship Id="rId21" Type="http://schemas.openxmlformats.org/officeDocument/2006/relationships/slide" Target="slides/slide17.xml"/><Relationship Id="rId24" Type="http://schemas.openxmlformats.org/officeDocument/2006/relationships/font" Target="fonts/Inter-regular.fntdata"/><Relationship Id="rId23" Type="http://schemas.openxmlformats.org/officeDocument/2006/relationships/font" Target="fonts/Play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Inter-italic.fntdata"/><Relationship Id="rId25" Type="http://schemas.openxmlformats.org/officeDocument/2006/relationships/font" Target="fonts/Inter-bold.fntdata"/><Relationship Id="rId28" Type="http://schemas.openxmlformats.org/officeDocument/2006/relationships/font" Target="fonts/BricolageGrotesque-regular.fntdata"/><Relationship Id="rId27" Type="http://schemas.openxmlformats.org/officeDocument/2006/relationships/font" Target="fonts/Inter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BricolageGrotesque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customschemas.google.com/relationships/presentationmetadata" Target="meta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6" name="Google Shape;106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4" name="Google Shape;254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8" name="Google Shape;278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3" name="Google Shape;303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b0955740b5_0_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g3b0955740b5_0_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9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9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8"/>
          <p:cNvSpPr/>
          <p:nvPr>
            <p:ph idx="2" type="pic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2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28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8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8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9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29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9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9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0"/>
          <p:cNvSpPr txBox="1"/>
          <p:nvPr>
            <p:ph type="title"/>
          </p:nvPr>
        </p:nvSpPr>
        <p:spPr>
          <a:xfrm rot="5400000">
            <a:off x="7133432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30"/>
          <p:cNvSpPr txBox="1"/>
          <p:nvPr>
            <p:ph idx="1" type="body"/>
          </p:nvPr>
        </p:nvSpPr>
        <p:spPr>
          <a:xfrm rot="5400000">
            <a:off x="1799432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30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30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30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bg>
      <p:bgPr>
        <a:solidFill>
          <a:srgbClr val="000000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E1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1" name="Google Shape;91;p31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99347" y="6457950"/>
            <a:ext cx="1435504" cy="34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bg>
      <p:bgPr>
        <a:solidFill>
          <a:srgbClr val="000000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E1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5" name="Google Shape;95;p32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99347" y="6457950"/>
            <a:ext cx="1435504" cy="34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bg>
      <p:bgPr>
        <a:solidFill>
          <a:srgbClr val="000000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E1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9" name="Google Shape;99;p33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99347" y="6457950"/>
            <a:ext cx="1435504" cy="34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bg>
      <p:bgPr>
        <a:solidFill>
          <a:srgbClr val="000000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E1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03" name="Google Shape;103;p34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99347" y="6457950"/>
            <a:ext cx="1435504" cy="34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bg>
      <p:bgPr>
        <a:solidFill>
          <a:srgbClr val="000000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E1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2" name="Google Shape;22;p20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99347" y="6457950"/>
            <a:ext cx="1435504" cy="34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6" name="Google Shape;26;p21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1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1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2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22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2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2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3"/>
          <p:cNvSpPr txBox="1"/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3"/>
          <p:cNvSpPr txBox="1"/>
          <p:nvPr>
            <p:ph idx="1" type="body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8" name="Google Shape;38;p23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3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3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4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24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4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4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5"/>
          <p:cNvSpPr txBox="1"/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5"/>
          <p:cNvSpPr txBox="1"/>
          <p:nvPr>
            <p:ph idx="1" type="body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1" name="Google Shape;51;p25"/>
          <p:cNvSpPr txBox="1"/>
          <p:nvPr>
            <p:ph idx="2" type="body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25"/>
          <p:cNvSpPr txBox="1"/>
          <p:nvPr>
            <p:ph idx="3" type="body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3" name="Google Shape;53;p25"/>
          <p:cNvSpPr txBox="1"/>
          <p:nvPr>
            <p:ph idx="4" type="body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25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5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5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6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6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6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6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7"/>
          <p:cNvSpPr txBox="1"/>
          <p:nvPr>
            <p:ph idx="1" type="body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5" name="Google Shape;65;p2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27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7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7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8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8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8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jpg"/><Relationship Id="rId4" Type="http://schemas.openxmlformats.org/officeDocument/2006/relationships/image" Target="../media/image4.png"/><Relationship Id="rId9" Type="http://schemas.openxmlformats.org/officeDocument/2006/relationships/image" Target="../media/image3.png"/><Relationship Id="rId5" Type="http://schemas.openxmlformats.org/officeDocument/2006/relationships/image" Target="../media/image11.png"/><Relationship Id="rId6" Type="http://schemas.openxmlformats.org/officeDocument/2006/relationships/image" Target="../media/image8.png"/><Relationship Id="rId7" Type="http://schemas.openxmlformats.org/officeDocument/2006/relationships/image" Target="../media/image10.png"/><Relationship Id="rId8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jpg"/><Relationship Id="rId4" Type="http://schemas.openxmlformats.org/officeDocument/2006/relationships/image" Target="../media/image4.png"/><Relationship Id="rId5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jp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Relationship Id="rId4" Type="http://schemas.openxmlformats.org/officeDocument/2006/relationships/image" Target="../media/image2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Relationship Id="rId4" Type="http://schemas.openxmlformats.org/officeDocument/2006/relationships/image" Target="../media/image23.png"/><Relationship Id="rId5" Type="http://schemas.openxmlformats.org/officeDocument/2006/relationships/image" Target="../media/image18.png"/><Relationship Id="rId6" Type="http://schemas.openxmlformats.org/officeDocument/2006/relationships/image" Target="../media/image22.png"/><Relationship Id="rId7" Type="http://schemas.openxmlformats.org/officeDocument/2006/relationships/image" Target="../media/image2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jp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jp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jpg"/><Relationship Id="rId4" Type="http://schemas.openxmlformats.org/officeDocument/2006/relationships/image" Target="../media/image4.png"/><Relationship Id="rId5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g"/><Relationship Id="rId4" Type="http://schemas.openxmlformats.org/officeDocument/2006/relationships/image" Target="../media/image4.png"/><Relationship Id="rId5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jp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"/>
          <p:cNvSpPr/>
          <p:nvPr/>
        </p:nvSpPr>
        <p:spPr>
          <a:xfrm>
            <a:off x="-14358" y="14870"/>
            <a:ext cx="12192000" cy="6858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9216" l="0" r="0" t="-9217"/>
            </a:stretch>
          </a:blipFill>
          <a:ln>
            <a:noFill/>
          </a:ln>
        </p:spPr>
        <p:txBody>
          <a:bodyPr anchorCtr="0" anchor="t" bIns="30450" lIns="60950" spcFirstLastPara="1" rIns="60950" wrap="square" tIns="30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"/>
          <p:cNvSpPr/>
          <p:nvPr/>
        </p:nvSpPr>
        <p:spPr>
          <a:xfrm>
            <a:off x="0" y="-2416150"/>
            <a:ext cx="12192000" cy="9163495"/>
          </a:xfrm>
          <a:custGeom>
            <a:rect b="b" l="l" r="r" t="t"/>
            <a:pathLst>
              <a:path extrusionOk="0" h="18288000" w="18288000">
                <a:moveTo>
                  <a:pt x="0" y="0"/>
                </a:moveTo>
                <a:lnTo>
                  <a:pt x="18288000" y="0"/>
                </a:lnTo>
                <a:lnTo>
                  <a:pt x="18288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30000"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30450" lIns="60950" spcFirstLastPara="1" rIns="60950" wrap="square" tIns="30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0" name="Google Shape;110;p1"/>
          <p:cNvGrpSpPr/>
          <p:nvPr/>
        </p:nvGrpSpPr>
        <p:grpSpPr>
          <a:xfrm>
            <a:off x="573937" y="1740730"/>
            <a:ext cx="5149353" cy="1181298"/>
            <a:chOff x="0" y="-47625"/>
            <a:chExt cx="1381663" cy="240312"/>
          </a:xfrm>
        </p:grpSpPr>
        <p:sp>
          <p:nvSpPr>
            <p:cNvPr id="111" name="Google Shape;111;p1"/>
            <p:cNvSpPr/>
            <p:nvPr/>
          </p:nvSpPr>
          <p:spPr>
            <a:xfrm>
              <a:off x="0" y="0"/>
              <a:ext cx="1381663" cy="192687"/>
            </a:xfrm>
            <a:custGeom>
              <a:rect b="b" l="l" r="r" t="t"/>
              <a:pathLst>
                <a:path extrusionOk="0" h="192687" w="1381663">
                  <a:moveTo>
                    <a:pt x="45518" y="0"/>
                  </a:moveTo>
                  <a:lnTo>
                    <a:pt x="1336145" y="0"/>
                  </a:lnTo>
                  <a:cubicBezTo>
                    <a:pt x="1348217" y="0"/>
                    <a:pt x="1359794" y="4796"/>
                    <a:pt x="1368331" y="13332"/>
                  </a:cubicBezTo>
                  <a:cubicBezTo>
                    <a:pt x="1376867" y="21868"/>
                    <a:pt x="1381663" y="33446"/>
                    <a:pt x="1381663" y="45518"/>
                  </a:cubicBezTo>
                  <a:lnTo>
                    <a:pt x="1381663" y="147169"/>
                  </a:lnTo>
                  <a:cubicBezTo>
                    <a:pt x="1381663" y="159241"/>
                    <a:pt x="1376867" y="170819"/>
                    <a:pt x="1368331" y="179355"/>
                  </a:cubicBezTo>
                  <a:cubicBezTo>
                    <a:pt x="1359794" y="187891"/>
                    <a:pt x="1348217" y="192687"/>
                    <a:pt x="1336145" y="192687"/>
                  </a:cubicBezTo>
                  <a:lnTo>
                    <a:pt x="45518" y="192687"/>
                  </a:lnTo>
                  <a:cubicBezTo>
                    <a:pt x="33446" y="192687"/>
                    <a:pt x="21868" y="187891"/>
                    <a:pt x="13332" y="179355"/>
                  </a:cubicBezTo>
                  <a:cubicBezTo>
                    <a:pt x="4796" y="170819"/>
                    <a:pt x="0" y="159241"/>
                    <a:pt x="0" y="147169"/>
                  </a:cubicBezTo>
                  <a:lnTo>
                    <a:pt x="0" y="45518"/>
                  </a:lnTo>
                  <a:cubicBezTo>
                    <a:pt x="0" y="33446"/>
                    <a:pt x="4796" y="21868"/>
                    <a:pt x="13332" y="13332"/>
                  </a:cubicBezTo>
                  <a:cubicBezTo>
                    <a:pt x="21868" y="4796"/>
                    <a:pt x="33446" y="0"/>
                    <a:pt x="45518" y="0"/>
                  </a:cubicBezTo>
                  <a:close/>
                </a:path>
              </a:pathLst>
            </a:custGeom>
            <a:solidFill>
              <a:srgbClr val="0C4DA2"/>
            </a:solid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1"/>
            <p:cNvSpPr txBox="1"/>
            <p:nvPr/>
          </p:nvSpPr>
          <p:spPr>
            <a:xfrm>
              <a:off x="0" y="-47625"/>
              <a:ext cx="1381663" cy="2403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3850" lIns="33850" spcFirstLastPara="1" rIns="33850" wrap="square" tIns="33850">
              <a:noAutofit/>
            </a:bodyPr>
            <a:lstStyle/>
            <a:p>
              <a:pPr indent="0" lvl="0" marL="0" marR="0" rtl="0" algn="ctr">
                <a:lnSpc>
                  <a:spcPct val="1499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" name="Google Shape;113;p1"/>
          <p:cNvSpPr/>
          <p:nvPr/>
        </p:nvSpPr>
        <p:spPr>
          <a:xfrm>
            <a:off x="685800" y="685800"/>
            <a:ext cx="2347577" cy="938833"/>
          </a:xfrm>
          <a:custGeom>
            <a:rect b="b" l="l" r="r" t="t"/>
            <a:pathLst>
              <a:path extrusionOk="0" h="1408249" w="3521366">
                <a:moveTo>
                  <a:pt x="0" y="0"/>
                </a:moveTo>
                <a:lnTo>
                  <a:pt x="3521366" y="0"/>
                </a:lnTo>
                <a:lnTo>
                  <a:pt x="3521366" y="1408249"/>
                </a:lnTo>
                <a:lnTo>
                  <a:pt x="0" y="14082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30450" lIns="60950" spcFirstLastPara="1" rIns="60950" wrap="square" tIns="30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"/>
          <p:cNvSpPr/>
          <p:nvPr/>
        </p:nvSpPr>
        <p:spPr>
          <a:xfrm>
            <a:off x="6468711" y="-2249261"/>
            <a:ext cx="3552395" cy="5504491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1" y="0"/>
                </a:lnTo>
                <a:lnTo>
                  <a:pt x="5328591" y="8256735"/>
                </a:lnTo>
                <a:lnTo>
                  <a:pt x="0" y="8256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-128388" r="0" t="0"/>
            </a:stretch>
          </a:blipFill>
          <a:ln>
            <a:noFill/>
          </a:ln>
        </p:spPr>
        <p:txBody>
          <a:bodyPr anchorCtr="0" anchor="t" bIns="30450" lIns="60950" spcFirstLastPara="1" rIns="60950" wrap="square" tIns="30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"/>
          <p:cNvSpPr/>
          <p:nvPr/>
        </p:nvSpPr>
        <p:spPr>
          <a:xfrm rot="-5400000">
            <a:off x="9643724" y="2051182"/>
            <a:ext cx="1958626" cy="2755641"/>
          </a:xfrm>
          <a:custGeom>
            <a:rect b="b" l="l" r="r" t="t"/>
            <a:pathLst>
              <a:path extrusionOk="0" h="4133462" w="2937939">
                <a:moveTo>
                  <a:pt x="0" y="0"/>
                </a:moveTo>
                <a:lnTo>
                  <a:pt x="2937939" y="0"/>
                </a:lnTo>
                <a:lnTo>
                  <a:pt x="2937939" y="4133462"/>
                </a:lnTo>
                <a:lnTo>
                  <a:pt x="0" y="41334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-107378" r="0" t="0"/>
            </a:stretch>
          </a:blipFill>
          <a:ln>
            <a:noFill/>
          </a:ln>
        </p:spPr>
        <p:txBody>
          <a:bodyPr anchorCtr="0" anchor="t" bIns="30450" lIns="60950" spcFirstLastPara="1" rIns="60950" wrap="square" tIns="30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"/>
          <p:cNvSpPr/>
          <p:nvPr/>
        </p:nvSpPr>
        <p:spPr>
          <a:xfrm>
            <a:off x="8825582" y="296397"/>
            <a:ext cx="3433219" cy="1085979"/>
          </a:xfrm>
          <a:custGeom>
            <a:rect b="b" l="l" r="r" t="t"/>
            <a:pathLst>
              <a:path extrusionOk="0" h="1628968" w="5149829">
                <a:moveTo>
                  <a:pt x="0" y="0"/>
                </a:moveTo>
                <a:lnTo>
                  <a:pt x="5149829" y="0"/>
                </a:lnTo>
                <a:lnTo>
                  <a:pt x="5149829" y="1628968"/>
                </a:lnTo>
                <a:lnTo>
                  <a:pt x="0" y="16289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-152" r="0" t="0"/>
            </a:stretch>
          </a:blipFill>
          <a:ln>
            <a:noFill/>
          </a:ln>
        </p:spPr>
        <p:txBody>
          <a:bodyPr anchorCtr="0" anchor="t" bIns="30450" lIns="60950" spcFirstLastPara="1" rIns="60950" wrap="square" tIns="30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"/>
          <p:cNvSpPr/>
          <p:nvPr/>
        </p:nvSpPr>
        <p:spPr>
          <a:xfrm>
            <a:off x="5235083" y="5629280"/>
            <a:ext cx="2581749" cy="576020"/>
          </a:xfrm>
          <a:custGeom>
            <a:rect b="b" l="l" r="r" t="t"/>
            <a:pathLst>
              <a:path extrusionOk="0" h="864030" w="3872623">
                <a:moveTo>
                  <a:pt x="0" y="0"/>
                </a:moveTo>
                <a:lnTo>
                  <a:pt x="3872622" y="0"/>
                </a:lnTo>
                <a:lnTo>
                  <a:pt x="3872622" y="864030"/>
                </a:lnTo>
                <a:lnTo>
                  <a:pt x="0" y="8640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30450" lIns="60950" spcFirstLastPara="1" rIns="60950" wrap="square" tIns="30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"/>
          <p:cNvSpPr/>
          <p:nvPr/>
        </p:nvSpPr>
        <p:spPr>
          <a:xfrm>
            <a:off x="8378696" y="6130258"/>
            <a:ext cx="3423944" cy="497189"/>
          </a:xfrm>
          <a:custGeom>
            <a:rect b="b" l="l" r="r" t="t"/>
            <a:pathLst>
              <a:path extrusionOk="0" h="745783" w="5135916">
                <a:moveTo>
                  <a:pt x="0" y="0"/>
                </a:moveTo>
                <a:lnTo>
                  <a:pt x="5135916" y="0"/>
                </a:lnTo>
                <a:lnTo>
                  <a:pt x="5135916" y="745783"/>
                </a:lnTo>
                <a:lnTo>
                  <a:pt x="0" y="745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-1010" t="0"/>
            </a:stretch>
          </a:blipFill>
          <a:ln>
            <a:noFill/>
          </a:ln>
        </p:spPr>
        <p:txBody>
          <a:bodyPr anchorCtr="0" anchor="t" bIns="30450" lIns="60950" spcFirstLastPara="1" rIns="60950" wrap="square" tIns="30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"/>
          <p:cNvSpPr txBox="1"/>
          <p:nvPr/>
        </p:nvSpPr>
        <p:spPr>
          <a:xfrm>
            <a:off x="685800" y="4352257"/>
            <a:ext cx="6435300" cy="9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2A2828"/>
                </a:solidFill>
                <a:latin typeface="Arial"/>
                <a:ea typeface="Arial"/>
                <a:cs typeface="Arial"/>
                <a:sym typeface="Arial"/>
              </a:rPr>
              <a:t>Teacher &amp; school leaders training to promote </a:t>
            </a:r>
            <a:r>
              <a:rPr b="0" i="0" lang="en-US" sz="1200" u="none" cap="none" strike="noStrike">
                <a:solidFill>
                  <a:srgbClr val="0C4DA2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b="0" i="0" lang="en-US" sz="1200" u="none" cap="none" strike="noStrike">
                <a:solidFill>
                  <a:srgbClr val="2A2828"/>
                </a:solidFill>
                <a:latin typeface="Arial"/>
                <a:ea typeface="Arial"/>
                <a:cs typeface="Arial"/>
                <a:sym typeface="Arial"/>
              </a:rPr>
              <a:t>igital lite</a:t>
            </a:r>
            <a:r>
              <a:rPr b="0" i="0" lang="en-US" sz="1200" u="none" cap="none" strike="noStrike">
                <a:solidFill>
                  <a:srgbClr val="0C4DA2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r>
              <a:rPr b="0" i="0" lang="en-US" sz="1200" u="none" cap="none" strike="noStrike">
                <a:solidFill>
                  <a:srgbClr val="2A2828"/>
                </a:solidFill>
                <a:latin typeface="Arial"/>
                <a:ea typeface="Arial"/>
                <a:cs typeface="Arial"/>
                <a:sym typeface="Arial"/>
              </a:rPr>
              <a:t>acy and combat the spread of disinf</a:t>
            </a:r>
            <a:r>
              <a:rPr b="0" i="0" lang="en-US" sz="1200" u="none" cap="none" strike="noStrike">
                <a:solidFill>
                  <a:srgbClr val="0C4DA2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b="0" i="0" lang="en-US" sz="1200" u="none" cap="none" strike="noStrike">
                <a:solidFill>
                  <a:srgbClr val="2A2828"/>
                </a:solidFill>
                <a:latin typeface="Arial"/>
                <a:ea typeface="Arial"/>
                <a:cs typeface="Arial"/>
                <a:sym typeface="Arial"/>
              </a:rPr>
              <a:t>rmation among vul</a:t>
            </a:r>
            <a:r>
              <a:rPr b="0" i="0" lang="en-US" sz="1200" u="none" cap="none" strike="noStrike">
                <a:solidFill>
                  <a:srgbClr val="0C4DA2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b="0" i="0" lang="en-US" sz="1200" u="none" cap="none" strike="noStrike">
                <a:solidFill>
                  <a:srgbClr val="2A2828"/>
                </a:solidFill>
                <a:latin typeface="Arial"/>
                <a:ea typeface="Arial"/>
                <a:cs typeface="Arial"/>
                <a:sym typeface="Arial"/>
              </a:rPr>
              <a:t>erable groups of adol</a:t>
            </a:r>
            <a:r>
              <a:rPr b="0" i="0" lang="en-US" sz="1200" u="none" cap="none" strike="noStrike">
                <a:solidFill>
                  <a:srgbClr val="0C4DA2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r>
              <a:rPr b="0" i="0" lang="en-US" sz="1200" u="none" cap="none" strike="noStrike">
                <a:solidFill>
                  <a:srgbClr val="2A2828"/>
                </a:solidFill>
                <a:latin typeface="Arial"/>
                <a:ea typeface="Arial"/>
                <a:cs typeface="Arial"/>
                <a:sym typeface="Arial"/>
              </a:rPr>
              <a:t>scents-</a:t>
            </a:r>
            <a:r>
              <a:rPr b="0" i="0" lang="en-US" sz="1200" u="none" cap="none" strike="noStrike">
                <a:solidFill>
                  <a:srgbClr val="2A2828"/>
                </a:solidFill>
                <a:latin typeface="Arial"/>
                <a:ea typeface="Arial"/>
                <a:cs typeface="Arial"/>
                <a:sym typeface="Arial"/>
              </a:rPr>
              <a:t>(Tanár- és iskolavezetői képzés a digitális írástudás előmozdítása és a dezinformáció terjedésének megakadályozása érdekében a serdülők veszélyeztetett csoportjai körében)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1"/>
          <p:cNvSpPr txBox="1"/>
          <p:nvPr/>
        </p:nvSpPr>
        <p:spPr>
          <a:xfrm>
            <a:off x="685800" y="3909816"/>
            <a:ext cx="5923417" cy="4062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DRONE </a:t>
            </a:r>
            <a:r>
              <a:rPr b="1" i="0" lang="en-US" sz="2400" u="none" cap="none" strike="noStrike">
                <a:solidFill>
                  <a:srgbClr val="012B1B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PROJECT</a:t>
            </a:r>
            <a:endParaRPr b="0" i="0" sz="333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logo with blue lines on it&#10;&#10;AI-generated content may be incorrect." id="121" name="Google Shape;121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09515" y="5059165"/>
            <a:ext cx="1586997" cy="1235927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"/>
          <p:cNvSpPr/>
          <p:nvPr/>
        </p:nvSpPr>
        <p:spPr>
          <a:xfrm>
            <a:off x="685800" y="2165598"/>
            <a:ext cx="6297017" cy="1181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709" u="none" cap="none" strike="noStrike">
                <a:solidFill>
                  <a:schemeClr val="lt1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Re</a:t>
            </a:r>
            <a:r>
              <a:rPr b="1" lang="en-US" sz="3709">
                <a:solidFill>
                  <a:schemeClr val="lt1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ziliencia építése</a:t>
            </a:r>
            <a:endParaRPr b="0" i="0" sz="3709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3" name="Google Shape;123;p1"/>
          <p:cNvGrpSpPr/>
          <p:nvPr/>
        </p:nvGrpSpPr>
        <p:grpSpPr>
          <a:xfrm>
            <a:off x="621336" y="2949962"/>
            <a:ext cx="6607771" cy="557617"/>
            <a:chOff x="1140013" y="6354600"/>
            <a:chExt cx="9911656" cy="836426"/>
          </a:xfrm>
        </p:grpSpPr>
        <p:grpSp>
          <p:nvGrpSpPr>
            <p:cNvPr id="124" name="Google Shape;124;p1"/>
            <p:cNvGrpSpPr/>
            <p:nvPr/>
          </p:nvGrpSpPr>
          <p:grpSpPr>
            <a:xfrm>
              <a:off x="1140013" y="6354600"/>
              <a:ext cx="6518059" cy="836426"/>
              <a:chOff x="0" y="-47625"/>
              <a:chExt cx="1063358" cy="232991"/>
            </a:xfrm>
          </p:grpSpPr>
          <p:sp>
            <p:nvSpPr>
              <p:cNvPr id="125" name="Google Shape;125;p1"/>
              <p:cNvSpPr/>
              <p:nvPr/>
            </p:nvSpPr>
            <p:spPr>
              <a:xfrm>
                <a:off x="0" y="0"/>
                <a:ext cx="1063358" cy="185366"/>
              </a:xfrm>
              <a:custGeom>
                <a:rect b="b" l="l" r="r" t="t"/>
                <a:pathLst>
                  <a:path extrusionOk="0" h="185366" w="1063358">
                    <a:moveTo>
                      <a:pt x="59143" y="0"/>
                    </a:moveTo>
                    <a:lnTo>
                      <a:pt x="1004214" y="0"/>
                    </a:lnTo>
                    <a:cubicBezTo>
                      <a:pt x="1036878" y="0"/>
                      <a:pt x="1063358" y="26479"/>
                      <a:pt x="1063358" y="59143"/>
                    </a:cubicBezTo>
                    <a:lnTo>
                      <a:pt x="1063358" y="126223"/>
                    </a:lnTo>
                    <a:cubicBezTo>
                      <a:pt x="1063358" y="158887"/>
                      <a:pt x="1036878" y="185366"/>
                      <a:pt x="1004214" y="185366"/>
                    </a:cubicBezTo>
                    <a:lnTo>
                      <a:pt x="59143" y="185366"/>
                    </a:lnTo>
                    <a:cubicBezTo>
                      <a:pt x="26479" y="185366"/>
                      <a:pt x="0" y="158887"/>
                      <a:pt x="0" y="126223"/>
                    </a:cubicBezTo>
                    <a:lnTo>
                      <a:pt x="0" y="59143"/>
                    </a:lnTo>
                    <a:cubicBezTo>
                      <a:pt x="0" y="26479"/>
                      <a:pt x="26479" y="0"/>
                      <a:pt x="59143" y="0"/>
                    </a:cubicBezTo>
                    <a:close/>
                  </a:path>
                </a:pathLst>
              </a:custGeom>
              <a:solidFill>
                <a:srgbClr val="C7EAFC"/>
              </a:solidFill>
              <a:ln>
                <a:noFill/>
              </a:ln>
            </p:spPr>
            <p:txBody>
              <a:bodyPr anchorCtr="0" anchor="t" bIns="30450" lIns="60950" spcFirstLastPara="1" rIns="60950" wrap="square" tIns="3045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26;p1"/>
              <p:cNvSpPr txBox="1"/>
              <p:nvPr/>
            </p:nvSpPr>
            <p:spPr>
              <a:xfrm>
                <a:off x="0" y="-47625"/>
                <a:ext cx="1063358" cy="2329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3850" lIns="33850" spcFirstLastPara="1" rIns="33850" wrap="square" tIns="33850">
                <a:noAutofit/>
              </a:bodyPr>
              <a:lstStyle/>
              <a:p>
                <a:pPr indent="0" lvl="0" marL="0" marR="0" rtl="0" algn="ctr">
                  <a:lnSpc>
                    <a:spcPct val="14994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7" name="Google Shape;127;p1"/>
            <p:cNvSpPr txBox="1"/>
            <p:nvPr/>
          </p:nvSpPr>
          <p:spPr>
            <a:xfrm>
              <a:off x="1398569" y="6550851"/>
              <a:ext cx="96531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3003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133" u="none" cap="none" strike="noStrike">
                  <a:solidFill>
                    <a:srgbClr val="0070C0"/>
                  </a:solidFill>
                  <a:latin typeface="Arial"/>
                  <a:ea typeface="Arial"/>
                  <a:cs typeface="Arial"/>
                  <a:sym typeface="Arial"/>
                </a:rPr>
                <a:t>T</a:t>
              </a:r>
              <a:r>
                <a:rPr b="1" lang="en-US" sz="2133">
                  <a:solidFill>
                    <a:srgbClr val="0070C0"/>
                  </a:solidFill>
                </a:rPr>
                <a:t>anároknak</a:t>
              </a:r>
              <a:endParaRPr b="1" i="0" sz="2133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Google Shape;236;p10"/>
          <p:cNvGrpSpPr/>
          <p:nvPr/>
        </p:nvGrpSpPr>
        <p:grpSpPr>
          <a:xfrm>
            <a:off x="0" y="0"/>
            <a:ext cx="12271248" cy="6858000"/>
            <a:chOff x="0" y="0"/>
            <a:chExt cx="12271248" cy="6858000"/>
          </a:xfrm>
        </p:grpSpPr>
        <p:sp>
          <p:nvSpPr>
            <p:cNvPr id="237" name="Google Shape;237;p10"/>
            <p:cNvSpPr/>
            <p:nvPr/>
          </p:nvSpPr>
          <p:spPr>
            <a:xfrm>
              <a:off x="0" y="0"/>
              <a:ext cx="12271248" cy="6858000"/>
            </a:xfrm>
            <a:custGeom>
              <a:rect b="b" l="l" r="r" t="t"/>
              <a:pathLst>
                <a:path extrusionOk="0" h="10287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0287000"/>
                  </a:lnTo>
                  <a:lnTo>
                    <a:pt x="0" y="10287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9216" l="0" r="0" t="-9217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0"/>
            <p:cNvSpPr/>
            <p:nvPr/>
          </p:nvSpPr>
          <p:spPr>
            <a:xfrm>
              <a:off x="39624" y="0"/>
              <a:ext cx="12192000" cy="6858000"/>
            </a:xfrm>
            <a:custGeom>
              <a:rect b="b" l="l" r="r" t="t"/>
              <a:pathLst>
                <a:path extrusionOk="0" h="18288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 amt="30000"/>
              </a:blip>
              <a:stretch>
                <a:fillRect b="-29269" l="0" r="0" t="-4345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9" name="Google Shape;239;p10"/>
          <p:cNvSpPr txBox="1"/>
          <p:nvPr/>
        </p:nvSpPr>
        <p:spPr>
          <a:xfrm>
            <a:off x="1054951" y="2014728"/>
            <a:ext cx="8944200" cy="45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A tanárok </a:t>
            </a:r>
            <a:r>
              <a:rPr b="1" lang="en-US" sz="2400">
                <a:solidFill>
                  <a:srgbClr val="8FD0ED"/>
                </a:solidFill>
              </a:rPr>
              <a:t>információs vezetők. </a:t>
            </a:r>
            <a:r>
              <a:rPr lang="en-US" sz="2400">
                <a:solidFill>
                  <a:schemeClr val="dk1"/>
                </a:solidFill>
              </a:rPr>
              <a:t>Példát mutatnak arra, hogyan értelmezzék a tényeket, értékeljék a forrásokat és reagáljanak a digitális tartalmakra.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A reziliencia a következők révén támogatja a tanárokat: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143C64"/>
              </a:buClr>
              <a:buSzPts val="2400"/>
              <a:buChar char="•"/>
            </a:pPr>
            <a:r>
              <a:rPr lang="en-US" sz="2400">
                <a:solidFill>
                  <a:schemeClr val="dk1"/>
                </a:solidFill>
              </a:rPr>
              <a:t>Érzelmi reaktivitás csökkentése manipulatív tartalommal szemben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143C64"/>
              </a:buClr>
              <a:buSzPts val="2400"/>
              <a:buChar char="•"/>
            </a:pPr>
            <a:r>
              <a:rPr lang="en-US" sz="2400">
                <a:solidFill>
                  <a:schemeClr val="dk1"/>
                </a:solidFill>
              </a:rPr>
              <a:t>Összetett vagy ellentmondásos témákban való eligazodásban való magabiztosság erősítése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143C64"/>
              </a:buClr>
              <a:buSzPts val="2400"/>
              <a:buChar char="•"/>
            </a:pPr>
            <a:r>
              <a:rPr lang="en-US" sz="2400">
                <a:solidFill>
                  <a:schemeClr val="dk1"/>
                </a:solidFill>
              </a:rPr>
              <a:t>Jóllét megőrzése az információ túlterhelés közepette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143C64"/>
              </a:buClr>
              <a:buSzPts val="2400"/>
              <a:buChar char="•"/>
            </a:pPr>
            <a:r>
              <a:rPr lang="en-US" sz="2400">
                <a:solidFill>
                  <a:schemeClr val="dk1"/>
                </a:solidFill>
              </a:rPr>
              <a:t>Szakmai ítélőképesség megőrzése akkor is, ha a szülők, a diákok vagy az online közösségek nyomása nehezedik ránk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240" name="Google Shape;240;p10"/>
          <p:cNvSpPr/>
          <p:nvPr/>
        </p:nvSpPr>
        <p:spPr>
          <a:xfrm>
            <a:off x="1054951" y="832055"/>
            <a:ext cx="10546674" cy="95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7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813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Miért van szükségük a tanároknak rezilienciára?</a:t>
            </a:r>
            <a:endParaRPr sz="381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241" name="Google Shape;241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980821" y="4566658"/>
            <a:ext cx="2153266" cy="2153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Google Shape;246;p11"/>
          <p:cNvGrpSpPr/>
          <p:nvPr/>
        </p:nvGrpSpPr>
        <p:grpSpPr>
          <a:xfrm>
            <a:off x="0" y="0"/>
            <a:ext cx="12271248" cy="6858000"/>
            <a:chOff x="0" y="0"/>
            <a:chExt cx="12271248" cy="6858000"/>
          </a:xfrm>
        </p:grpSpPr>
        <p:sp>
          <p:nvSpPr>
            <p:cNvPr id="247" name="Google Shape;247;p11"/>
            <p:cNvSpPr/>
            <p:nvPr/>
          </p:nvSpPr>
          <p:spPr>
            <a:xfrm>
              <a:off x="0" y="0"/>
              <a:ext cx="12271248" cy="6858000"/>
            </a:xfrm>
            <a:custGeom>
              <a:rect b="b" l="l" r="r" t="t"/>
              <a:pathLst>
                <a:path extrusionOk="0" h="10287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0287000"/>
                  </a:lnTo>
                  <a:lnTo>
                    <a:pt x="0" y="10287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9216" l="0" r="0" t="-9217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39624" y="0"/>
              <a:ext cx="12192000" cy="6858000"/>
            </a:xfrm>
            <a:custGeom>
              <a:rect b="b" l="l" r="r" t="t"/>
              <a:pathLst>
                <a:path extrusionOk="0" h="18288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 amt="30000"/>
              </a:blip>
              <a:stretch>
                <a:fillRect b="-29269" l="0" r="0" t="-4345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9" name="Google Shape;249;p11"/>
          <p:cNvSpPr txBox="1"/>
          <p:nvPr/>
        </p:nvSpPr>
        <p:spPr>
          <a:xfrm>
            <a:off x="968550" y="2362400"/>
            <a:ext cx="110577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143C64"/>
              </a:buClr>
              <a:buSzPts val="3000"/>
              <a:buFont typeface="Noto Sans Symbols"/>
              <a:buChar char="✔"/>
            </a:pPr>
            <a:r>
              <a:rPr lang="en-US" sz="3000">
                <a:solidFill>
                  <a:schemeClr val="dk1"/>
                </a:solidFill>
              </a:rPr>
              <a:t>Feismerni az érzelmi manipulációt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143C64"/>
              </a:buClr>
              <a:buSzPts val="3000"/>
              <a:buFont typeface="Noto Sans Symbols"/>
              <a:buChar char="✔"/>
            </a:pPr>
            <a:r>
              <a:rPr lang="en-US" sz="3000">
                <a:solidFill>
                  <a:schemeClr val="dk1"/>
                </a:solidFill>
              </a:rPr>
              <a:t>Tolerálni a kétértelműséget és tegyél fel tisztázó kérdéseket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143C64"/>
              </a:buClr>
              <a:buSzPts val="3000"/>
              <a:buFont typeface="Noto Sans Symbols"/>
              <a:buChar char="✔"/>
            </a:pPr>
            <a:r>
              <a:rPr lang="en-US" sz="3000">
                <a:solidFill>
                  <a:schemeClr val="dk1"/>
                </a:solidFill>
              </a:rPr>
              <a:t>Lelassítani az impulzív megosztást vagy hiedelemformálást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143C64"/>
              </a:buClr>
              <a:buSzPts val="3000"/>
              <a:buFont typeface="Noto Sans Symbols"/>
              <a:buChar char="✔"/>
            </a:pPr>
            <a:r>
              <a:rPr lang="en-US" sz="3000">
                <a:solidFill>
                  <a:schemeClr val="dk1"/>
                </a:solidFill>
              </a:rPr>
              <a:t>Kifejleszteni intellektuális alázatot („Lehet, hogy tévedek – hadd ellenőrizzem”)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143C64"/>
              </a:buClr>
              <a:buSzPts val="3000"/>
              <a:buFont typeface="Noto Sans Symbols"/>
              <a:buChar char="✔"/>
            </a:pPr>
            <a:r>
              <a:rPr lang="en-US" sz="3000">
                <a:solidFill>
                  <a:schemeClr val="dk1"/>
                </a:solidFill>
              </a:rPr>
              <a:t>Tisztelettel kommunikálni a különböző nézőpontokkal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143C64"/>
              </a:buClr>
              <a:buSzPts val="3000"/>
              <a:buFont typeface="Noto Sans Symbols"/>
              <a:buChar char="✔"/>
            </a:pPr>
            <a:r>
              <a:rPr lang="en-US" sz="3000">
                <a:solidFill>
                  <a:schemeClr val="dk1"/>
                </a:solidFill>
              </a:rPr>
              <a:t>Felelősségteljes digitális állampolgárrá válást a passzív információfogyasztók helyett</a:t>
            </a:r>
            <a:endParaRPr sz="3000">
              <a:solidFill>
                <a:schemeClr val="dk1"/>
              </a:solidFill>
            </a:endParaRPr>
          </a:p>
        </p:txBody>
      </p:sp>
      <p:sp>
        <p:nvSpPr>
          <p:cNvPr id="250" name="Google Shape;250;p11"/>
          <p:cNvSpPr/>
          <p:nvPr/>
        </p:nvSpPr>
        <p:spPr>
          <a:xfrm>
            <a:off x="1123307" y="851627"/>
            <a:ext cx="10546674" cy="95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A diákok rezilienciaépítése segíti őket a következőkben:</a:t>
            </a:r>
            <a:endParaRPr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1" name="Google Shape;251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725996" y="5666282"/>
            <a:ext cx="1358004" cy="1191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57" name="Google Shape;257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12"/>
          <p:cNvSpPr/>
          <p:nvPr/>
        </p:nvSpPr>
        <p:spPr>
          <a:xfrm>
            <a:off x="5233505" y="740475"/>
            <a:ext cx="6171600" cy="4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Activity 2: Digitális személyiség elemzése</a:t>
            </a:r>
            <a:endParaRPr sz="23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2"/>
          <p:cNvSpPr/>
          <p:nvPr/>
        </p:nvSpPr>
        <p:spPr>
          <a:xfrm>
            <a:off x="5233492" y="1352352"/>
            <a:ext cx="6171506" cy="3306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83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4 fős csoportokban tanulmányozzátok Emily profilját, és beszéljétek meg:</a:t>
            </a:r>
            <a:endParaRPr sz="208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12"/>
          <p:cNvSpPr/>
          <p:nvPr/>
        </p:nvSpPr>
        <p:spPr>
          <a:xfrm>
            <a:off x="5233491" y="1881485"/>
            <a:ext cx="132259" cy="165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418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12"/>
          <p:cNvSpPr/>
          <p:nvPr/>
        </p:nvSpPr>
        <p:spPr>
          <a:xfrm>
            <a:off x="5233492" y="2087166"/>
            <a:ext cx="6297017" cy="19050"/>
          </a:xfrm>
          <a:prstGeom prst="rect">
            <a:avLst/>
          </a:prstGeom>
          <a:solidFill>
            <a:srgbClr val="FFDE0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2"/>
          <p:cNvSpPr/>
          <p:nvPr/>
        </p:nvSpPr>
        <p:spPr>
          <a:xfrm>
            <a:off x="5233505" y="2191350"/>
            <a:ext cx="6297000" cy="2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15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Mire következtethetsz – és mire nem?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12"/>
          <p:cNvSpPr/>
          <p:nvPr/>
        </p:nvSpPr>
        <p:spPr>
          <a:xfrm>
            <a:off x="5233492" y="2477394"/>
            <a:ext cx="6297017" cy="4234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90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Vizsgáld meg a rendelkezésre álló információkat az Emily jellemével és helyzetével kapcsolatos feltételezésekkel szemben.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12"/>
          <p:cNvSpPr/>
          <p:nvPr/>
        </p:nvSpPr>
        <p:spPr>
          <a:xfrm>
            <a:off x="5233491" y="3132336"/>
            <a:ext cx="132259" cy="165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418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12"/>
          <p:cNvSpPr/>
          <p:nvPr/>
        </p:nvSpPr>
        <p:spPr>
          <a:xfrm>
            <a:off x="5233492" y="3338017"/>
            <a:ext cx="6297017" cy="19050"/>
          </a:xfrm>
          <a:prstGeom prst="rect">
            <a:avLst/>
          </a:prstGeom>
          <a:solidFill>
            <a:srgbClr val="FFDE0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12"/>
          <p:cNvSpPr/>
          <p:nvPr/>
        </p:nvSpPr>
        <p:spPr>
          <a:xfrm>
            <a:off x="5233512" y="3442200"/>
            <a:ext cx="5094600" cy="2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15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Mi lehet itt kockázatos?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12"/>
          <p:cNvSpPr/>
          <p:nvPr/>
        </p:nvSpPr>
        <p:spPr>
          <a:xfrm>
            <a:off x="5233492" y="3728245"/>
            <a:ext cx="6297017" cy="2117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90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Azonosítsd az online jelenlétében rejlő lehetséges digitális biztonsági aggályokat és sebezhetőségeket.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12"/>
          <p:cNvSpPr/>
          <p:nvPr/>
        </p:nvSpPr>
        <p:spPr>
          <a:xfrm>
            <a:off x="5233491" y="4171454"/>
            <a:ext cx="132259" cy="165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418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12"/>
          <p:cNvSpPr/>
          <p:nvPr/>
        </p:nvSpPr>
        <p:spPr>
          <a:xfrm>
            <a:off x="5233492" y="4377134"/>
            <a:ext cx="6297017" cy="19050"/>
          </a:xfrm>
          <a:prstGeom prst="rect">
            <a:avLst/>
          </a:prstGeom>
          <a:solidFill>
            <a:srgbClr val="FFDE0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12"/>
          <p:cNvSpPr/>
          <p:nvPr/>
        </p:nvSpPr>
        <p:spPr>
          <a:xfrm>
            <a:off x="5233506" y="4481321"/>
            <a:ext cx="61716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15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Milyen tanácsot adnál ennek a diáknak?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12"/>
          <p:cNvSpPr/>
          <p:nvPr/>
        </p:nvSpPr>
        <p:spPr>
          <a:xfrm>
            <a:off x="5233492" y="4767362"/>
            <a:ext cx="6297017" cy="2117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90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Gyakorlati ajánlások kidolgozása a biztonságosabb digitális gyakorlatokra és online viselkedésre vonatkozóan.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12"/>
          <p:cNvSpPr/>
          <p:nvPr/>
        </p:nvSpPr>
        <p:spPr>
          <a:xfrm>
            <a:off x="5233491" y="5210571"/>
            <a:ext cx="132259" cy="165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418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12"/>
          <p:cNvSpPr/>
          <p:nvPr/>
        </p:nvSpPr>
        <p:spPr>
          <a:xfrm>
            <a:off x="5233492" y="5416253"/>
            <a:ext cx="6297017" cy="19050"/>
          </a:xfrm>
          <a:prstGeom prst="rect">
            <a:avLst/>
          </a:prstGeom>
          <a:solidFill>
            <a:srgbClr val="FFDE0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12"/>
          <p:cNvSpPr/>
          <p:nvPr/>
        </p:nvSpPr>
        <p:spPr>
          <a:xfrm>
            <a:off x="5233503" y="5520425"/>
            <a:ext cx="6171600" cy="2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15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Hogyan támogathatja egy tanár a digitális reziliencia fejlesztését?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2"/>
          <p:cNvSpPr/>
          <p:nvPr/>
        </p:nvSpPr>
        <p:spPr>
          <a:xfrm>
            <a:off x="5233500" y="6097553"/>
            <a:ext cx="6297000" cy="4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90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Stratégiákat kell kidolgozni felnőttek számára a fiatalok digitális terekben való eligazítására és védelmére.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81" name="Google Shape;28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1772047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13"/>
          <p:cNvSpPr/>
          <p:nvPr/>
        </p:nvSpPr>
        <p:spPr>
          <a:xfrm>
            <a:off x="661500" y="1772042"/>
            <a:ext cx="5716500" cy="9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64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Digitális személyiség: "EmilyRocks_08"</a:t>
            </a:r>
            <a:endParaRPr sz="3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13"/>
          <p:cNvSpPr/>
          <p:nvPr/>
        </p:nvSpPr>
        <p:spPr>
          <a:xfrm>
            <a:off x="661500" y="2675668"/>
            <a:ext cx="2126400" cy="7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41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Profil</a:t>
            </a:r>
            <a:endParaRPr b="1" sz="2000">
              <a:solidFill>
                <a:srgbClr val="0C4DA2"/>
              </a:solidFill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marR="0" rtl="0" algn="l">
              <a:lnSpc>
                <a:spcPct val="10414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Információk</a:t>
            </a:r>
            <a:endParaRPr b="1" sz="2000">
              <a:solidFill>
                <a:srgbClr val="0C4DA2"/>
              </a:solidFill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284" name="Google Shape;284;p13"/>
          <p:cNvSpPr/>
          <p:nvPr/>
        </p:nvSpPr>
        <p:spPr>
          <a:xfrm>
            <a:off x="661492" y="3562648"/>
            <a:ext cx="4140002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9375"/>
              </a:lnSpc>
              <a:spcBef>
                <a:spcPts val="0"/>
              </a:spcBef>
              <a:spcAft>
                <a:spcPts val="0"/>
              </a:spcAft>
              <a:buClr>
                <a:srgbClr val="2A2828"/>
              </a:buClr>
              <a:buSzPts val="1600"/>
              <a:buFont typeface="Inter"/>
              <a:buChar char="•"/>
            </a:pPr>
            <a:r>
              <a:rPr b="1"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Név: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Emily Johnson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13"/>
          <p:cNvSpPr/>
          <p:nvPr/>
        </p:nvSpPr>
        <p:spPr>
          <a:xfrm>
            <a:off x="661492" y="3839072"/>
            <a:ext cx="4140002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9375"/>
              </a:lnSpc>
              <a:spcBef>
                <a:spcPts val="0"/>
              </a:spcBef>
              <a:spcAft>
                <a:spcPts val="0"/>
              </a:spcAft>
              <a:buClr>
                <a:srgbClr val="2A2828"/>
              </a:buClr>
              <a:buSzPts val="1600"/>
              <a:buFont typeface="Inter"/>
              <a:buChar char="•"/>
            </a:pPr>
            <a:r>
              <a:rPr b="1"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Kor</a:t>
            </a:r>
            <a:r>
              <a:rPr b="1"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15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13"/>
          <p:cNvSpPr/>
          <p:nvPr/>
        </p:nvSpPr>
        <p:spPr>
          <a:xfrm>
            <a:off x="661492" y="4115495"/>
            <a:ext cx="4140002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9375"/>
              </a:lnSpc>
              <a:spcBef>
                <a:spcPts val="0"/>
              </a:spcBef>
              <a:spcAft>
                <a:spcPts val="0"/>
              </a:spcAft>
              <a:buClr>
                <a:srgbClr val="2A2828"/>
              </a:buClr>
              <a:buSzPts val="1600"/>
              <a:buFont typeface="Inter"/>
              <a:buChar char="•"/>
            </a:pPr>
            <a:r>
              <a:rPr b="1"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Felhasználónév: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EmilyRocks_08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13"/>
          <p:cNvSpPr/>
          <p:nvPr/>
        </p:nvSpPr>
        <p:spPr>
          <a:xfrm>
            <a:off x="661492" y="4391919"/>
            <a:ext cx="4140002" cy="2331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9375"/>
              </a:lnSpc>
              <a:spcBef>
                <a:spcPts val="0"/>
              </a:spcBef>
              <a:spcAft>
                <a:spcPts val="0"/>
              </a:spcAft>
              <a:buClr>
                <a:srgbClr val="2A2828"/>
              </a:buClr>
              <a:buSzPts val="1600"/>
              <a:buFont typeface="Inter"/>
              <a:buChar char="•"/>
            </a:pPr>
            <a:r>
              <a:rPr b="1"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Bio: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💖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Tánc. Kutyák. Dráma Klub.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13"/>
          <p:cNvSpPr/>
          <p:nvPr/>
        </p:nvSpPr>
        <p:spPr>
          <a:xfrm>
            <a:off x="661501" y="4674700"/>
            <a:ext cx="4638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9375"/>
              </a:lnSpc>
              <a:spcBef>
                <a:spcPts val="0"/>
              </a:spcBef>
              <a:spcAft>
                <a:spcPts val="0"/>
              </a:spcAft>
              <a:buClr>
                <a:srgbClr val="2A2828"/>
              </a:buClr>
              <a:buSzPts val="1600"/>
              <a:buFont typeface="Inter"/>
              <a:buChar char="•"/>
            </a:pPr>
            <a:r>
              <a:rPr b="1"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Elhelyezkedés</a:t>
            </a:r>
            <a:r>
              <a:rPr b="1"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Boston | 9.o.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@ Eastview Gimi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13"/>
          <p:cNvSpPr/>
          <p:nvPr/>
        </p:nvSpPr>
        <p:spPr>
          <a:xfrm>
            <a:off x="661500" y="5177879"/>
            <a:ext cx="41400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9375"/>
              </a:lnSpc>
              <a:spcBef>
                <a:spcPts val="0"/>
              </a:spcBef>
              <a:spcAft>
                <a:spcPts val="0"/>
              </a:spcAft>
              <a:buClr>
                <a:srgbClr val="2A2828"/>
              </a:buClr>
              <a:buSzPts val="1600"/>
              <a:buFont typeface="Inter"/>
              <a:buChar char="•"/>
            </a:pPr>
            <a:r>
              <a:rPr b="1"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Birthday: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Oroszlán </a:t>
            </a: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♌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| 08.08.2009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13"/>
          <p:cNvSpPr/>
          <p:nvPr/>
        </p:nvSpPr>
        <p:spPr>
          <a:xfrm>
            <a:off x="661500" y="5411027"/>
            <a:ext cx="4140000" cy="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9375"/>
              </a:lnSpc>
              <a:spcBef>
                <a:spcPts val="0"/>
              </a:spcBef>
              <a:spcAft>
                <a:spcPts val="0"/>
              </a:spcAft>
              <a:buClr>
                <a:srgbClr val="2A2828"/>
              </a:buClr>
              <a:buSzPts val="1600"/>
              <a:buFont typeface="Inter"/>
              <a:buChar char="•"/>
            </a:pPr>
            <a:r>
              <a:rPr b="1"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K</a:t>
            </a:r>
            <a:r>
              <a:rPr b="1"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ontakt: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@emily_j_boston08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13"/>
          <p:cNvSpPr/>
          <p:nvPr/>
        </p:nvSpPr>
        <p:spPr>
          <a:xfrm>
            <a:off x="5153720" y="3155257"/>
            <a:ext cx="2126457" cy="2657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414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Friss posztok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13"/>
          <p:cNvSpPr/>
          <p:nvPr/>
        </p:nvSpPr>
        <p:spPr>
          <a:xfrm>
            <a:off x="5153719" y="3562647"/>
            <a:ext cx="6383040" cy="4599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937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•"/>
            </a:pP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📸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Fotó az iskola táblája előtt: "A 9. osztály első napja az Eastview-ban! Annyira ideges vagyok 😬, de izgatott is!!</a:t>
            </a:r>
            <a:r>
              <a:rPr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"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13"/>
          <p:cNvSpPr/>
          <p:nvPr/>
        </p:nvSpPr>
        <p:spPr>
          <a:xfrm>
            <a:off x="5153719" y="4072235"/>
            <a:ext cx="6383040" cy="2331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•"/>
            </a:pP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📸 MyStory a hálószobájából trófeákkal: "Az én kis világom 💕 #BiztonságosTér"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13"/>
          <p:cNvSpPr/>
          <p:nvPr/>
        </p:nvSpPr>
        <p:spPr>
          <a:xfrm>
            <a:off x="5153725" y="4514300"/>
            <a:ext cx="6383100" cy="45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•"/>
            </a:pP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🎥 TikTok kutyasétáltatás: "Új útvonal a sétákhoz</a:t>
            </a: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🐾🏠</a:t>
            </a: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#Juharutca"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13"/>
          <p:cNvSpPr/>
          <p:nvPr/>
        </p:nvSpPr>
        <p:spPr>
          <a:xfrm>
            <a:off x="5153725" y="4974369"/>
            <a:ext cx="6383100" cy="2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937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•"/>
            </a:pP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📸 Szelfi a legjobb barátnővel egy helyi kávézóban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13"/>
          <p:cNvSpPr/>
          <p:nvPr/>
        </p:nvSpPr>
        <p:spPr>
          <a:xfrm>
            <a:off x="5153700" y="5261275"/>
            <a:ext cx="63831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937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•"/>
            </a:pP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📸 Diákigazolvány képe (részben homályos, de azonosítható)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13"/>
          <p:cNvSpPr/>
          <p:nvPr/>
        </p:nvSpPr>
        <p:spPr>
          <a:xfrm>
            <a:off x="5153725" y="5581949"/>
            <a:ext cx="63831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64" lvl="0" marL="285764" marR="0" rtl="0" algn="l">
              <a:lnSpc>
                <a:spcPct val="10937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•"/>
            </a:pP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📸 Visszaszámlálás: "3 NAP Floridáig!!! 🏖️ #CsaládiUtazás"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13"/>
          <p:cNvSpPr/>
          <p:nvPr/>
        </p:nvSpPr>
        <p:spPr>
          <a:xfrm>
            <a:off x="661492" y="5848708"/>
            <a:ext cx="11338200" cy="602400"/>
          </a:xfrm>
          <a:prstGeom prst="roundRect">
            <a:avLst>
              <a:gd fmla="val 9887" name="adj"/>
            </a:avLst>
          </a:prstGeom>
          <a:solidFill>
            <a:srgbClr val="FFF5B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299" name="Google Shape;299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3176" y="5887939"/>
            <a:ext cx="177205" cy="141684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3"/>
          <p:cNvSpPr/>
          <p:nvPr/>
        </p:nvSpPr>
        <p:spPr>
          <a:xfrm>
            <a:off x="1122066" y="5846862"/>
            <a:ext cx="10266759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 beszélgetés fókusza: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Milyen adatvédelmi és biztonsági aggályokat veszel észre Emily digitális lábnyomában?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06" name="Google Shape;30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17058" y="-8526"/>
            <a:ext cx="4074942" cy="6858694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4"/>
          <p:cNvSpPr/>
          <p:nvPr/>
        </p:nvSpPr>
        <p:spPr>
          <a:xfrm>
            <a:off x="537948" y="694650"/>
            <a:ext cx="7090500" cy="3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Activity 3: Esettanulmányok</a:t>
            </a:r>
            <a:endParaRPr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308" name="Google Shape;308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3280" y="2865473"/>
            <a:ext cx="249337" cy="249337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14"/>
          <p:cNvSpPr/>
          <p:nvPr/>
        </p:nvSpPr>
        <p:spPr>
          <a:xfrm>
            <a:off x="827197" y="2923475"/>
            <a:ext cx="4472100" cy="1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71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Érzelmi reakciók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14"/>
          <p:cNvSpPr/>
          <p:nvPr/>
        </p:nvSpPr>
        <p:spPr>
          <a:xfrm>
            <a:off x="827236" y="3228399"/>
            <a:ext cx="6545659" cy="1595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Hogyan reagálnak érzelmileg az egyes személyek a helyzetre? </a:t>
            </a:r>
            <a:endParaRPr sz="1700">
              <a:solidFill>
                <a:srgbClr val="2A2828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Vegyük figyelembe a diákok, szülők, tanárok és adminisztrátorok nézőpontját.</a:t>
            </a:r>
            <a:endParaRPr sz="1700">
              <a:solidFill>
                <a:srgbClr val="2A2828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2A2828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preencoded.png" id="311" name="Google Shape;311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3280" y="4025653"/>
            <a:ext cx="249337" cy="249337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4"/>
          <p:cNvSpPr/>
          <p:nvPr/>
        </p:nvSpPr>
        <p:spPr>
          <a:xfrm>
            <a:off x="871994" y="4064501"/>
            <a:ext cx="5268000" cy="1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71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Stakeholder Support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14"/>
          <p:cNvSpPr/>
          <p:nvPr/>
        </p:nvSpPr>
        <p:spPr>
          <a:xfrm>
            <a:off x="871969" y="4362543"/>
            <a:ext cx="6545659" cy="1595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solidFill>
                  <a:srgbClr val="2A2828"/>
                </a:solidFill>
                <a:latin typeface="Play"/>
                <a:ea typeface="Play"/>
                <a:cs typeface="Play"/>
                <a:sym typeface="Play"/>
              </a:rPr>
              <a:t>Hogyan tudják egymást támogatni a különböző érdekelt felek?</a:t>
            </a:r>
            <a:endParaRPr sz="1800">
              <a:solidFill>
                <a:srgbClr val="2A2828"/>
              </a:solidFill>
              <a:latin typeface="Play"/>
              <a:ea typeface="Play"/>
              <a:cs typeface="Play"/>
              <a:sym typeface="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solidFill>
                  <a:srgbClr val="2A2828"/>
                </a:solidFill>
                <a:latin typeface="Play"/>
                <a:ea typeface="Play"/>
                <a:cs typeface="Play"/>
                <a:sym typeface="Play"/>
              </a:rPr>
              <a:t>Határozza meg, hogyan tudnak hatékonyan együttműködni a tanárok, a szülők és a diákok.</a:t>
            </a:r>
            <a:endParaRPr sz="1800">
              <a:solidFill>
                <a:srgbClr val="2A2828"/>
              </a:solidFill>
              <a:latin typeface="Play"/>
              <a:ea typeface="Play"/>
              <a:cs typeface="Play"/>
              <a:sym typeface="Play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A2828"/>
              </a:solidFill>
              <a:latin typeface="Play"/>
              <a:ea typeface="Play"/>
              <a:cs typeface="Play"/>
              <a:sym typeface="Play"/>
            </a:endParaRPr>
          </a:p>
        </p:txBody>
      </p:sp>
      <p:pic>
        <p:nvPicPr>
          <p:cNvPr descr="preencoded.png" id="314" name="Google Shape;314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13280" y="5266845"/>
            <a:ext cx="249337" cy="249337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14"/>
          <p:cNvSpPr/>
          <p:nvPr/>
        </p:nvSpPr>
        <p:spPr>
          <a:xfrm>
            <a:off x="827188" y="5371325"/>
            <a:ext cx="6405300" cy="1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71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Reziliencia szükséges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14"/>
          <p:cNvSpPr/>
          <p:nvPr/>
        </p:nvSpPr>
        <p:spPr>
          <a:xfrm>
            <a:off x="842575" y="5553691"/>
            <a:ext cx="6545659" cy="1595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Milyen konkrét rezilienciakészségekre van szükség ebben a forgatókönyvben? </a:t>
            </a:r>
            <a:endParaRPr sz="1800">
              <a:solidFill>
                <a:srgbClr val="2A2828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A védő tényezőket gyakorlati alkalmazásokhoz kell rendelni.</a:t>
            </a:r>
            <a:endParaRPr sz="1800">
              <a:solidFill>
                <a:srgbClr val="2A2828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A2828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7" name="Google Shape;317;p14"/>
          <p:cNvSpPr/>
          <p:nvPr/>
        </p:nvSpPr>
        <p:spPr>
          <a:xfrm>
            <a:off x="325683" y="1275390"/>
            <a:ext cx="7791375" cy="1321085"/>
          </a:xfrm>
          <a:prstGeom prst="roundRect">
            <a:avLst>
              <a:gd fmla="val 6169" name="adj"/>
            </a:avLst>
          </a:prstGeom>
          <a:solidFill>
            <a:srgbClr val="FFF5B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4"/>
          <p:cNvSpPr/>
          <p:nvPr/>
        </p:nvSpPr>
        <p:spPr>
          <a:xfrm>
            <a:off x="537949" y="1421121"/>
            <a:ext cx="7579109" cy="7410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Csoportbeszélgetés: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Szánj 20 percet a következő forgatókönyvek elemzésére ezen a három nézőponton keresztül, majd oszd meg meglátásaidat a nagyobb csoporttal.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preencoded.png" id="319" name="Google Shape;319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2342" y="6338199"/>
            <a:ext cx="1278136" cy="5119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FD0E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15"/>
          <p:cNvSpPr txBox="1"/>
          <p:nvPr/>
        </p:nvSpPr>
        <p:spPr>
          <a:xfrm>
            <a:off x="-100" y="1204650"/>
            <a:ext cx="12192000" cy="55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solidFill>
                  <a:schemeClr val="dk1"/>
                </a:solidFill>
              </a:rPr>
              <a:t>Hétfő reggel több diák is láthatóan szorongva érkezett. A hétvégén elkezdett terjedni egy TikTok-videó, amely azt állította, hogy egy új „mérgező vegyi anyag szivárgás” súlyos betegséget okoz a városuk közelében. A videó drámai képeket, riasztó zenét és hamis hírcímet használ. A diákok azt állítják, hogy unokatestvérük barátja „ismer valakit, aki megbetegedett”. A szülők elkezdtek üzeneteket küldeni a tanároknak, hogy be kellene-e zárni az iskolát.</a:t>
            </a:r>
            <a:endParaRPr sz="2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solidFill>
                  <a:schemeClr val="dk1"/>
                </a:solidFill>
              </a:rPr>
              <a:t>Az órák alatt a diákok hangosan találgatni kezdenek. Vannak, akik megijedtek, mások dühösek, hogy az iskola „nem tesz semmit”, és ismét mások összeesküvés-elméleteket osztanak meg. Az osztály légköre feszültté válik, a félelem és a zavarodottság gyorsan terjed.</a:t>
            </a:r>
            <a:endParaRPr sz="2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200">
                <a:solidFill>
                  <a:schemeClr val="dk1"/>
                </a:solidFill>
              </a:rPr>
              <a:t>A tanárnak valós időben kell reagálnia, miközben kezelnie kell az érzelmeit és a félretájékoztatást.</a:t>
            </a:r>
            <a:endParaRPr b="1" sz="22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326" name="Google Shape;326;p15"/>
          <p:cNvSpPr/>
          <p:nvPr/>
        </p:nvSpPr>
        <p:spPr>
          <a:xfrm>
            <a:off x="1128097" y="775175"/>
            <a:ext cx="7780200" cy="3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Esettanulmány </a:t>
            </a:r>
            <a:r>
              <a:rPr b="1" lang="en-US" sz="4000">
                <a:solidFill>
                  <a:schemeClr val="lt1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 1</a:t>
            </a:r>
            <a:endParaRPr sz="4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198E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16"/>
          <p:cNvSpPr txBox="1"/>
          <p:nvPr/>
        </p:nvSpPr>
        <p:spPr>
          <a:xfrm>
            <a:off x="1" y="974325"/>
            <a:ext cx="11746500" cy="52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</a:rPr>
              <a:t>Egy héttel a diákönkormányzati választások előtt egy fotó kezd keringeni a csoportos csevegésekben, amelyen Maya jelölt állítólag iskolai ingatlant rongál meg. A fotó meggyőző, de kitalált: az arcát digitálisan egy másik személy testéhez illesztették. Egy rivális jelölt támogatói terjesztik a fotót, hogy ártsanak a kampányának.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</a:rPr>
              <a:t>A diákok felháborodtak. Sokan elhiszik a képet; mások Mayát védik. Viták törnek ki a folyosókon és az interneten. Maya kétségbeesett, és nem akar iskolába járni. Néhány diák azt mondja: „A képek nem hazudnak”, míg mások kigúnyolják a „deepfake” gondolatát, kifogásoknak nevezve azokat.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</a:rPr>
              <a:t>Egy tanár heves vitákat hallgat ki a csoportmunka során. A terem polarizáltnak tűnik. Egyes diákok büntetést követelnek Mayának; mások zaklatással vádolják az osztálytársaikat.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dk1"/>
                </a:solidFill>
              </a:rPr>
              <a:t>A tanárnak foglalkoznia kell a konfliktussal, meg kell tanítania a rugalmasságra és segítenie kell a diákoknak eligazodni a manipulált médiában.</a:t>
            </a:r>
            <a:endParaRPr b="1" sz="24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333" name="Google Shape;333;p16"/>
          <p:cNvSpPr/>
          <p:nvPr/>
        </p:nvSpPr>
        <p:spPr>
          <a:xfrm>
            <a:off x="1102808" y="411225"/>
            <a:ext cx="4730100" cy="3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Esettanulmány</a:t>
            </a:r>
            <a:r>
              <a:rPr b="1" lang="en-US" sz="4000">
                <a:solidFill>
                  <a:schemeClr val="lt1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 2</a:t>
            </a:r>
            <a:endParaRPr sz="4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" name="Google Shape;338;p17"/>
          <p:cNvGrpSpPr/>
          <p:nvPr/>
        </p:nvGrpSpPr>
        <p:grpSpPr>
          <a:xfrm>
            <a:off x="-39625" y="0"/>
            <a:ext cx="12271248" cy="6858000"/>
            <a:chOff x="0" y="0"/>
            <a:chExt cx="12271248" cy="6858000"/>
          </a:xfrm>
        </p:grpSpPr>
        <p:sp>
          <p:nvSpPr>
            <p:cNvPr id="339" name="Google Shape;339;p17"/>
            <p:cNvSpPr/>
            <p:nvPr/>
          </p:nvSpPr>
          <p:spPr>
            <a:xfrm>
              <a:off x="0" y="0"/>
              <a:ext cx="12271248" cy="6858000"/>
            </a:xfrm>
            <a:custGeom>
              <a:rect b="b" l="l" r="r" t="t"/>
              <a:pathLst>
                <a:path extrusionOk="0" h="10287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0287000"/>
                  </a:lnTo>
                  <a:lnTo>
                    <a:pt x="0" y="10287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9216" l="0" r="0" t="-9217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7"/>
            <p:cNvSpPr/>
            <p:nvPr/>
          </p:nvSpPr>
          <p:spPr>
            <a:xfrm>
              <a:off x="39624" y="0"/>
              <a:ext cx="12192000" cy="6858000"/>
            </a:xfrm>
            <a:custGeom>
              <a:rect b="b" l="l" r="r" t="t"/>
              <a:pathLst>
                <a:path extrusionOk="0" h="18288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 amt="30000"/>
              </a:blip>
              <a:stretch>
                <a:fillRect b="-29269" l="0" r="0" t="-4345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1" name="Google Shape;341;p17"/>
          <p:cNvSpPr txBox="1"/>
          <p:nvPr/>
        </p:nvSpPr>
        <p:spPr>
          <a:xfrm>
            <a:off x="235600" y="2833625"/>
            <a:ext cx="109440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>
                <a:solidFill>
                  <a:schemeClr val="dk1"/>
                </a:solidFill>
              </a:rPr>
              <a:t>A reziliencia a legerősebb eszközünk a dezinformáció ellen.</a:t>
            </a:r>
            <a:endParaRPr sz="2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>
                <a:solidFill>
                  <a:schemeClr val="dk1"/>
                </a:solidFill>
              </a:rPr>
              <a:t>Ha a tanárok példát mutatnak, a diákok is megtanulják.</a:t>
            </a:r>
            <a:endParaRPr sz="2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>
                <a:solidFill>
                  <a:schemeClr val="dk1"/>
                </a:solidFill>
              </a:rPr>
              <a:t>Amikor a diákok megtanulják, a közösségek erősebbé válnak.</a:t>
            </a:r>
            <a:endParaRPr sz="2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</a:endParaRPr>
          </a:p>
        </p:txBody>
      </p:sp>
      <p:sp>
        <p:nvSpPr>
          <p:cNvPr id="342" name="Google Shape;342;p17"/>
          <p:cNvSpPr/>
          <p:nvPr/>
        </p:nvSpPr>
        <p:spPr>
          <a:xfrm>
            <a:off x="522193" y="1028625"/>
            <a:ext cx="11904600" cy="3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Konklúzió</a:t>
            </a:r>
            <a:r>
              <a:rPr b="1" lang="en-US" sz="36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Reziliens tanulók fejlesztése egy zajos világban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3" name="Google Shape;343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67344" y="5143355"/>
            <a:ext cx="2024657" cy="1714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32" name="Google Shape;13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09550" y="-75950"/>
            <a:ext cx="413789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"/>
          <p:cNvSpPr/>
          <p:nvPr/>
        </p:nvSpPr>
        <p:spPr>
          <a:xfrm>
            <a:off x="5169035" y="659733"/>
            <a:ext cx="6297017" cy="1181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709" u="none" cap="none" strike="noStrike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Mod</a:t>
            </a:r>
            <a:r>
              <a:rPr b="1" lang="en-US" sz="3709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ul </a:t>
            </a:r>
            <a:r>
              <a:rPr b="1" lang="en-US" sz="3709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felépítése</a:t>
            </a:r>
            <a:endParaRPr b="0" i="0" sz="3709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"/>
          <p:cNvSpPr/>
          <p:nvPr/>
        </p:nvSpPr>
        <p:spPr>
          <a:xfrm>
            <a:off x="4390356" y="1538539"/>
            <a:ext cx="7435273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611" lvl="0" marL="228611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</a:rPr>
              <a:t>Bevezetés</a:t>
            </a:r>
            <a:endParaRPr/>
          </a:p>
          <a:p>
            <a:pPr indent="-228611" lvl="0" marL="228611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Activity 1: </a:t>
            </a:r>
            <a:r>
              <a:rPr i="1" lang="en-US" sz="2400">
                <a:solidFill>
                  <a:schemeClr val="dk1"/>
                </a:solidFill>
              </a:rPr>
              <a:t>Hogyan értelmezed a reziliencia fogalmát?</a:t>
            </a:r>
            <a:endParaRPr/>
          </a:p>
          <a:p>
            <a:pPr indent="-228611" lvl="0" marL="228611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Defin</a:t>
            </a:r>
            <a:r>
              <a:rPr lang="en-US" sz="2400">
                <a:solidFill>
                  <a:schemeClr val="dk1"/>
                </a:solidFill>
              </a:rPr>
              <a:t>íciók</a:t>
            </a:r>
            <a:endParaRPr/>
          </a:p>
          <a:p>
            <a:pPr indent="-228611" lvl="0" marL="228611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</a:rPr>
              <a:t>A reziliencia fő védőfaktorai</a:t>
            </a:r>
            <a:endParaRPr/>
          </a:p>
          <a:p>
            <a:pPr indent="-228611" lvl="0" marL="228611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</a:rPr>
              <a:t>Miért fontos a reziliencia?</a:t>
            </a:r>
            <a:endParaRPr/>
          </a:p>
          <a:p>
            <a:pPr indent="-228611" lvl="0" marL="228611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Activity 2: </a:t>
            </a:r>
            <a:r>
              <a:rPr lang="en-US" sz="2400">
                <a:solidFill>
                  <a:schemeClr val="dk1"/>
                </a:solidFill>
              </a:rPr>
              <a:t>Digitális személyiség elemzése</a:t>
            </a:r>
            <a:endParaRPr/>
          </a:p>
          <a:p>
            <a:pPr indent="-228611" lvl="0" marL="228611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Activity 3: </a:t>
            </a:r>
            <a:r>
              <a:rPr lang="en-US" sz="2400">
                <a:solidFill>
                  <a:schemeClr val="dk1"/>
                </a:solidFill>
              </a:rPr>
              <a:t>esettanulmányok</a:t>
            </a:r>
            <a:endParaRPr/>
          </a:p>
          <a:p>
            <a:pPr indent="-228611" lvl="0" marL="228611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</a:rPr>
              <a:t>Konklúzió</a:t>
            </a:r>
            <a:endParaRPr/>
          </a:p>
          <a:p>
            <a:pPr indent="-76211" lvl="0" marL="228611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6211" lvl="0" marL="228611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Google Shape;13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40101" y="5507935"/>
            <a:ext cx="1451899" cy="1274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0" name="Google Shape;140;g3b0955740b5_0_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09550" y="-75950"/>
            <a:ext cx="413789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g3b0955740b5_0_60"/>
          <p:cNvSpPr/>
          <p:nvPr/>
        </p:nvSpPr>
        <p:spPr>
          <a:xfrm>
            <a:off x="4104823" y="659725"/>
            <a:ext cx="7361100" cy="11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9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Az alábbiak közül melyik írja le legjobban a rezilienciát?</a:t>
            </a:r>
            <a:endParaRPr b="0" i="0" sz="3709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g3b0955740b5_0_60"/>
          <p:cNvSpPr/>
          <p:nvPr/>
        </p:nvSpPr>
        <p:spPr>
          <a:xfrm>
            <a:off x="4390350" y="3174998"/>
            <a:ext cx="7435200" cy="31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810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talpra állás a kudarc után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kihívások elkerülése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jól alkalmazkodni a nehézségek ellenére</a:t>
            </a:r>
            <a:endParaRPr sz="2400"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1F497D"/>
                </a:solidFill>
              </a:rPr>
              <a:t>MIÉRT?</a:t>
            </a:r>
            <a:endParaRPr b="1" sz="3500">
              <a:solidFill>
                <a:srgbClr val="1F497D"/>
              </a:solidFill>
            </a:endParaRPr>
          </a:p>
        </p:txBody>
      </p:sp>
      <p:pic>
        <p:nvPicPr>
          <p:cNvPr id="143" name="Google Shape;143;g3b0955740b5_0_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40101" y="5507935"/>
            <a:ext cx="1451899" cy="1274115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g3b0955740b5_0_60"/>
          <p:cNvSpPr txBox="1"/>
          <p:nvPr/>
        </p:nvSpPr>
        <p:spPr>
          <a:xfrm flipH="1" rot="10800000">
            <a:off x="1859650" y="5706275"/>
            <a:ext cx="7432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B769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oogle Shape;150;p4"/>
          <p:cNvGrpSpPr/>
          <p:nvPr/>
        </p:nvGrpSpPr>
        <p:grpSpPr>
          <a:xfrm>
            <a:off x="0" y="15269"/>
            <a:ext cx="12271248" cy="6858000"/>
            <a:chOff x="0" y="0"/>
            <a:chExt cx="12271248" cy="6858000"/>
          </a:xfrm>
        </p:grpSpPr>
        <p:sp>
          <p:nvSpPr>
            <p:cNvPr id="151" name="Google Shape;151;p4"/>
            <p:cNvSpPr/>
            <p:nvPr/>
          </p:nvSpPr>
          <p:spPr>
            <a:xfrm>
              <a:off x="0" y="0"/>
              <a:ext cx="12271248" cy="6858000"/>
            </a:xfrm>
            <a:custGeom>
              <a:rect b="b" l="l" r="r" t="t"/>
              <a:pathLst>
                <a:path extrusionOk="0" h="10287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0287000"/>
                  </a:lnTo>
                  <a:lnTo>
                    <a:pt x="0" y="10287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9216" l="0" r="0" t="-9217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4"/>
            <p:cNvSpPr/>
            <p:nvPr/>
          </p:nvSpPr>
          <p:spPr>
            <a:xfrm>
              <a:off x="39624" y="0"/>
              <a:ext cx="12192000" cy="6858000"/>
            </a:xfrm>
            <a:custGeom>
              <a:rect b="b" l="l" r="r" t="t"/>
              <a:pathLst>
                <a:path extrusionOk="0" h="18288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 amt="30000"/>
              </a:blip>
              <a:stretch>
                <a:fillRect b="-29269" l="0" r="0" t="-4345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" name="Google Shape;153;p4"/>
          <p:cNvSpPr/>
          <p:nvPr/>
        </p:nvSpPr>
        <p:spPr>
          <a:xfrm>
            <a:off x="1272464" y="1123678"/>
            <a:ext cx="9334577" cy="1200329"/>
          </a:xfrm>
          <a:prstGeom prst="rect">
            <a:avLst/>
          </a:prstGeom>
          <a:solidFill>
            <a:srgbClr val="92CCDC"/>
          </a:solidFill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Képzeld el, hogy a közösségi médiában görgetsz, és belefutsz az egyik diákod bejegyzésébe, ami sürgetőnek és érzelmileg telítettnek tűnik.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/>
              <a:t>Ez ellentmond valaminek, amit a múlt héten tanítottál a diákjaidnak.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/>
              <a:t>Kétség, nyomás és felelősség keverékét érzed. Mit teszel ilyenkor?</a:t>
            </a:r>
            <a:endParaRPr sz="18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54" name="Google Shape;154;p4"/>
          <p:cNvSpPr txBox="1"/>
          <p:nvPr/>
        </p:nvSpPr>
        <p:spPr>
          <a:xfrm>
            <a:off x="497591" y="97613"/>
            <a:ext cx="13554014" cy="12420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13"/>
              <a:buFont typeface="Calibri"/>
              <a:buNone/>
            </a:pPr>
            <a:r>
              <a:rPr b="1" i="0" lang="en-US" sz="4000" u="none" cap="none" strike="noStrike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Activity 1: </a:t>
            </a:r>
            <a:r>
              <a:rPr b="1" lang="en-US" sz="40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Hogyan néz ki a reziliencia?</a:t>
            </a:r>
            <a:b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4"/>
          <p:cNvSpPr txBox="1"/>
          <p:nvPr/>
        </p:nvSpPr>
        <p:spPr>
          <a:xfrm>
            <a:off x="1272464" y="2983339"/>
            <a:ext cx="9334500" cy="1477500"/>
          </a:xfrm>
          <a:prstGeom prst="rect">
            <a:avLst/>
          </a:prstGeom>
          <a:solidFill>
            <a:srgbClr val="F9DC2B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/>
              <a:t>Szánj rá 3 percet, és írd le a cetlire vagy egy jegyzettömbre: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/>
              <a:t>Milyen belső tulajdonságok vagy készségek segítenek abban, hogy megállj, értékelj és konstruktívan reagálj?</a:t>
            </a:r>
            <a:endParaRPr sz="18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6" name="Google Shape;156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836599" y="5687096"/>
            <a:ext cx="1395025" cy="1170904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4"/>
          <p:cNvSpPr txBox="1"/>
          <p:nvPr/>
        </p:nvSpPr>
        <p:spPr>
          <a:xfrm>
            <a:off x="1300925" y="4595841"/>
            <a:ext cx="9306000" cy="1754700"/>
          </a:xfrm>
          <a:prstGeom prst="rect">
            <a:avLst/>
          </a:prstGeom>
          <a:solidFill>
            <a:srgbClr val="AB98C2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/>
              <a:t>Osszuk és vitassuk meg:</a:t>
            </a:r>
            <a:endParaRPr b="1" sz="1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i="1" lang="en-US" sz="1800"/>
              <a:t>Milyen mintákat veszel észre?</a:t>
            </a:r>
            <a:endParaRPr i="1"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i="1" lang="en-US" sz="1800"/>
              <a:t>Milyen készségekre van még szükségük a diákoknak?</a:t>
            </a:r>
            <a:endParaRPr i="1"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i="1" lang="en-US" sz="1800"/>
              <a:t>Ezek közül melyiket lehet gyakorlással és tanítással erősíteni?</a:t>
            </a:r>
            <a:endParaRPr i="1"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i="1" lang="en-US" sz="1800"/>
              <a:t>Hogyan segítenek ezek eligazodni a félretájékoztatásban/dezinformációban?</a:t>
            </a:r>
            <a:endParaRPr b="1" sz="1800"/>
          </a:p>
        </p:txBody>
      </p:sp>
      <p:sp>
        <p:nvSpPr>
          <p:cNvPr id="158" name="Google Shape;158;p4"/>
          <p:cNvSpPr txBox="1"/>
          <p:nvPr/>
        </p:nvSpPr>
        <p:spPr>
          <a:xfrm>
            <a:off x="304799" y="1207847"/>
            <a:ext cx="79807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en-US" sz="5400" u="none" cap="none" strike="noStrike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1" i="0" sz="5400" u="none" cap="none" strike="noStrike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4"/>
          <p:cNvSpPr txBox="1"/>
          <p:nvPr/>
        </p:nvSpPr>
        <p:spPr>
          <a:xfrm>
            <a:off x="304799" y="3109593"/>
            <a:ext cx="79807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en-US" sz="5400" u="none" cap="none" strike="noStrike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1" i="0" sz="5400" u="none" cap="none" strike="noStrike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4"/>
          <p:cNvSpPr txBox="1"/>
          <p:nvPr/>
        </p:nvSpPr>
        <p:spPr>
          <a:xfrm>
            <a:off x="304799" y="5011339"/>
            <a:ext cx="79807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en-US" sz="5400" u="none" cap="none" strike="noStrike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1" i="0" sz="5400" u="none" cap="none" strike="noStrike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65" name="Google Shape;16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826573"/>
            <a:ext cx="2435431" cy="3653146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5"/>
          <p:cNvSpPr/>
          <p:nvPr/>
        </p:nvSpPr>
        <p:spPr>
          <a:xfrm>
            <a:off x="2884950" y="135352"/>
            <a:ext cx="9536821" cy="13212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Reziliencia építése az iskolai közösségben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5"/>
          <p:cNvSpPr/>
          <p:nvPr/>
        </p:nvSpPr>
        <p:spPr>
          <a:xfrm>
            <a:off x="3011561" y="1456589"/>
            <a:ext cx="8889707" cy="20294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781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A reziliencia a pozitív alkalmazkodás képessége a nehézségek ellenére, és egyre inkább elismert tényezőként jelenik meg az oktatási környezetben a jóllét és a hatékonyság fenntartásában. A tanárok, a szülők és az iskolavezetők körében a reziliencia kiépítése elengedhetetlen az erős, támogató iskolai közösségek kialakításához, amelyek képesek nyomás alatt is boldogulni.</a:t>
            </a:r>
            <a:endParaRPr b="1" i="0" sz="1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5"/>
          <p:cNvSpPr/>
          <p:nvPr/>
        </p:nvSpPr>
        <p:spPr>
          <a:xfrm>
            <a:off x="3011561" y="4283209"/>
            <a:ext cx="8326999" cy="6764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6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Reziliencia = "a nehézségekkel, traumákkal, tragédiákkal, fenyegetésekkel vagy jelentős stresszforrásokkal szembeni jó alkalmazkodás folyamata"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5"/>
          <p:cNvSpPr/>
          <p:nvPr/>
        </p:nvSpPr>
        <p:spPr>
          <a:xfrm>
            <a:off x="3011561" y="5479719"/>
            <a:ext cx="5384439" cy="3382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22268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— American Psychological Association, 2012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0" name="Google Shape;170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568106" y="5401411"/>
            <a:ext cx="1623894" cy="1425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6" name="Google Shape;17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"/>
            <a:ext cx="12192000" cy="1672927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6"/>
          <p:cNvSpPr/>
          <p:nvPr/>
        </p:nvSpPr>
        <p:spPr>
          <a:xfrm>
            <a:off x="624483" y="2163564"/>
            <a:ext cx="6004123" cy="4182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4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25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A reziliencia fő védőtényezői</a:t>
            </a:r>
            <a:endParaRPr b="0" i="0" sz="2625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6"/>
          <p:cNvSpPr/>
          <p:nvPr/>
        </p:nvSpPr>
        <p:spPr>
          <a:xfrm>
            <a:off x="624484" y="2782492"/>
            <a:ext cx="3558481" cy="1211857"/>
          </a:xfrm>
          <a:prstGeom prst="roundRect">
            <a:avLst>
              <a:gd fmla="val 4638" name="adj"/>
            </a:avLst>
          </a:prstGeom>
          <a:solidFill>
            <a:srgbClr val="FFF8CC"/>
          </a:solidFill>
          <a:ln cap="flat" cmpd="sng" w="9525">
            <a:solidFill>
              <a:srgbClr val="E5DE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6"/>
          <p:cNvSpPr/>
          <p:nvPr/>
        </p:nvSpPr>
        <p:spPr>
          <a:xfrm>
            <a:off x="764580" y="2922588"/>
            <a:ext cx="1805980" cy="2090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77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92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Pozitív kapcsolatok</a:t>
            </a:r>
            <a:endParaRPr sz="129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6"/>
          <p:cNvSpPr/>
          <p:nvPr/>
        </p:nvSpPr>
        <p:spPr>
          <a:xfrm>
            <a:off x="764580" y="3211909"/>
            <a:ext cx="3278287" cy="6423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9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2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A kortársakkal, mentorokkal és családtagokkal való szoros kapcsolatok kulcsfontosságú érzelmi támogatást és útmutatást nyújtanak a nehéz időkben.</a:t>
            </a:r>
            <a:endParaRPr sz="104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6"/>
          <p:cNvSpPr/>
          <p:nvPr/>
        </p:nvSpPr>
        <p:spPr>
          <a:xfrm>
            <a:off x="4316711" y="2782492"/>
            <a:ext cx="3558481" cy="1211857"/>
          </a:xfrm>
          <a:prstGeom prst="roundRect">
            <a:avLst>
              <a:gd fmla="val 4638" name="adj"/>
            </a:avLst>
          </a:prstGeom>
          <a:solidFill>
            <a:srgbClr val="FFF8CC"/>
          </a:solidFill>
          <a:ln cap="flat" cmpd="sng" w="9525">
            <a:solidFill>
              <a:srgbClr val="E5DE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6"/>
          <p:cNvSpPr/>
          <p:nvPr/>
        </p:nvSpPr>
        <p:spPr>
          <a:xfrm>
            <a:off x="4456808" y="2922588"/>
            <a:ext cx="1672927" cy="2090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77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92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Céltudatosság</a:t>
            </a:r>
            <a:endParaRPr sz="129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6"/>
          <p:cNvSpPr/>
          <p:nvPr/>
        </p:nvSpPr>
        <p:spPr>
          <a:xfrm>
            <a:off x="4456807" y="3211909"/>
            <a:ext cx="3278287" cy="6423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9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2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A személyes értékek és az értelmes célok világos megértése segít fenntartani a motivációt és az irányt a nehézségek idején.</a:t>
            </a:r>
            <a:endParaRPr sz="104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6"/>
          <p:cNvSpPr/>
          <p:nvPr/>
        </p:nvSpPr>
        <p:spPr>
          <a:xfrm>
            <a:off x="8008938" y="2782492"/>
            <a:ext cx="3558481" cy="1211857"/>
          </a:xfrm>
          <a:prstGeom prst="roundRect">
            <a:avLst>
              <a:gd fmla="val 4638" name="adj"/>
            </a:avLst>
          </a:prstGeom>
          <a:solidFill>
            <a:srgbClr val="FFF8CC"/>
          </a:solidFill>
          <a:ln cap="flat" cmpd="sng" w="9525">
            <a:solidFill>
              <a:srgbClr val="E5DE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6"/>
          <p:cNvSpPr/>
          <p:nvPr/>
        </p:nvSpPr>
        <p:spPr>
          <a:xfrm>
            <a:off x="8149035" y="2922588"/>
            <a:ext cx="1672927" cy="2090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77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92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Érzelemszabályozás</a:t>
            </a:r>
            <a:endParaRPr sz="129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6"/>
          <p:cNvSpPr/>
          <p:nvPr/>
        </p:nvSpPr>
        <p:spPr>
          <a:xfrm>
            <a:off x="8149034" y="3211909"/>
            <a:ext cx="3278287" cy="6423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9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2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Készségek a nehéz érzelmek hatékony kezelésére és kezelésére, a túlterheltség megelőzésére és a stresszre adott egészséges válaszok elősegítésére.</a:t>
            </a:r>
            <a:endParaRPr sz="104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6"/>
          <p:cNvSpPr/>
          <p:nvPr/>
        </p:nvSpPr>
        <p:spPr>
          <a:xfrm>
            <a:off x="624483" y="4144864"/>
            <a:ext cx="5404644" cy="1023144"/>
          </a:xfrm>
          <a:prstGeom prst="roundRect">
            <a:avLst>
              <a:gd fmla="val 5494" name="adj"/>
            </a:avLst>
          </a:prstGeom>
          <a:solidFill>
            <a:srgbClr val="FBFBFB"/>
          </a:solidFill>
          <a:ln cap="flat" cmpd="sng" w="22850">
            <a:solidFill>
              <a:srgbClr val="E5DE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6"/>
          <p:cNvSpPr/>
          <p:nvPr/>
        </p:nvSpPr>
        <p:spPr>
          <a:xfrm>
            <a:off x="777271" y="4297650"/>
            <a:ext cx="3405600" cy="2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77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92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Probléma megoldó képességek</a:t>
            </a:r>
            <a:endParaRPr sz="129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6"/>
          <p:cNvSpPr/>
          <p:nvPr/>
        </p:nvSpPr>
        <p:spPr>
          <a:xfrm>
            <a:off x="777280" y="4586982"/>
            <a:ext cx="5099050" cy="4282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9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2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Képesség a kihívások elemzésére, megoldások kidolgozására és hatékony intézkedések megtételére nehézségek esetén.</a:t>
            </a:r>
            <a:endParaRPr sz="104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6"/>
          <p:cNvSpPr/>
          <p:nvPr/>
        </p:nvSpPr>
        <p:spPr>
          <a:xfrm>
            <a:off x="6162874" y="4144864"/>
            <a:ext cx="5404644" cy="1023144"/>
          </a:xfrm>
          <a:prstGeom prst="roundRect">
            <a:avLst>
              <a:gd fmla="val 5494" name="adj"/>
            </a:avLst>
          </a:prstGeom>
          <a:solidFill>
            <a:srgbClr val="FBFBFB"/>
          </a:solidFill>
          <a:ln cap="flat" cmpd="sng" w="22850">
            <a:solidFill>
              <a:srgbClr val="E5DE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6"/>
          <p:cNvSpPr/>
          <p:nvPr/>
        </p:nvSpPr>
        <p:spPr>
          <a:xfrm>
            <a:off x="6315671" y="4297661"/>
            <a:ext cx="1672927" cy="2090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77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92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Önhatékonyság</a:t>
            </a:r>
            <a:endParaRPr sz="129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6"/>
          <p:cNvSpPr/>
          <p:nvPr/>
        </p:nvSpPr>
        <p:spPr>
          <a:xfrm>
            <a:off x="6315670" y="4586982"/>
            <a:ext cx="5099050" cy="4282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9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2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Bizalom abban, hogy képes kezelni a kihívásokat és elérni a céljait, elősegítve a kitartást és a rugalmasságot.</a:t>
            </a:r>
            <a:endParaRPr sz="104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6"/>
          <p:cNvSpPr/>
          <p:nvPr/>
        </p:nvSpPr>
        <p:spPr>
          <a:xfrm>
            <a:off x="624484" y="5318522"/>
            <a:ext cx="10943034" cy="2141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9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042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Forrás</a:t>
            </a:r>
            <a:r>
              <a:rPr i="1" lang="en-US" sz="1042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: Masten, 2014</a:t>
            </a:r>
            <a:endParaRPr sz="104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20453" y="5457329"/>
            <a:ext cx="1388533" cy="12185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Google Shape;200;p7"/>
          <p:cNvGrpSpPr/>
          <p:nvPr/>
        </p:nvGrpSpPr>
        <p:grpSpPr>
          <a:xfrm>
            <a:off x="0" y="0"/>
            <a:ext cx="12271248" cy="6858000"/>
            <a:chOff x="0" y="0"/>
            <a:chExt cx="12271248" cy="6858000"/>
          </a:xfrm>
        </p:grpSpPr>
        <p:sp>
          <p:nvSpPr>
            <p:cNvPr id="201" name="Google Shape;201;p7"/>
            <p:cNvSpPr/>
            <p:nvPr/>
          </p:nvSpPr>
          <p:spPr>
            <a:xfrm>
              <a:off x="0" y="0"/>
              <a:ext cx="12271248" cy="6858000"/>
            </a:xfrm>
            <a:custGeom>
              <a:rect b="b" l="l" r="r" t="t"/>
              <a:pathLst>
                <a:path extrusionOk="0" h="10287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0287000"/>
                  </a:lnTo>
                  <a:lnTo>
                    <a:pt x="0" y="10287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9216" l="0" r="0" t="-9217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7"/>
            <p:cNvSpPr/>
            <p:nvPr/>
          </p:nvSpPr>
          <p:spPr>
            <a:xfrm>
              <a:off x="39624" y="0"/>
              <a:ext cx="12192000" cy="6858000"/>
            </a:xfrm>
            <a:custGeom>
              <a:rect b="b" l="l" r="r" t="t"/>
              <a:pathLst>
                <a:path extrusionOk="0" h="18288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 amt="30000"/>
              </a:blip>
              <a:stretch>
                <a:fillRect b="-29269" l="0" r="0" t="-4345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3" name="Google Shape;203;p7"/>
          <p:cNvSpPr/>
          <p:nvPr/>
        </p:nvSpPr>
        <p:spPr>
          <a:xfrm>
            <a:off x="326516" y="256925"/>
            <a:ext cx="5409207" cy="3029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75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Reziliencia és jóllét az európai iskolákban</a:t>
            </a:r>
            <a:endParaRPr sz="187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7"/>
          <p:cNvSpPr/>
          <p:nvPr/>
        </p:nvSpPr>
        <p:spPr>
          <a:xfrm>
            <a:off x="521990" y="1623889"/>
            <a:ext cx="4922100" cy="6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300">
                <a:solidFill>
                  <a:srgbClr val="82CAEB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Hogyan kapcsolódik a </a:t>
            </a:r>
            <a:r>
              <a:rPr b="1" i="1" lang="en-US" sz="2300">
                <a:solidFill>
                  <a:srgbClr val="82CAEB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reziliencia építés</a:t>
            </a:r>
            <a:r>
              <a:rPr b="1" i="1" lang="en-US" sz="2300">
                <a:solidFill>
                  <a:srgbClr val="82CAEB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 az EU-ban a jólléttel kapcsolatos kulcsfontosságú adatokhoz?</a:t>
            </a:r>
            <a:endParaRPr i="1" sz="2300">
              <a:solidFill>
                <a:srgbClr val="82CAE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7"/>
          <p:cNvSpPr/>
          <p:nvPr/>
        </p:nvSpPr>
        <p:spPr>
          <a:xfrm>
            <a:off x="425054" y="3048717"/>
            <a:ext cx="5409300" cy="1931100"/>
          </a:xfrm>
          <a:prstGeom prst="roundRect">
            <a:avLst>
              <a:gd fmla="val 6168" name="adj"/>
            </a:avLst>
          </a:prstGeom>
          <a:solidFill>
            <a:srgbClr val="FFF5B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7"/>
          <p:cNvSpPr/>
          <p:nvPr/>
        </p:nvSpPr>
        <p:spPr>
          <a:xfrm>
            <a:off x="575536" y="3174627"/>
            <a:ext cx="10705803" cy="804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Tanulmányozd az EU jólléti adatait, és csoportosan beszéljétek meg,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hogyan kezelhetik a rezilienciaépítési stratégiák az európai iskolákban azonosított mentális egészségügyi kihívásokat.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7" name="Google Shape;207;p7"/>
          <p:cNvSpPr/>
          <p:nvPr/>
        </p:nvSpPr>
        <p:spPr>
          <a:xfrm>
            <a:off x="521990" y="5402817"/>
            <a:ext cx="5213733" cy="6462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Forrás</a:t>
            </a:r>
            <a:r>
              <a:rPr i="1" lang="en-US" sz="12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 Directorate-General for Education, Youth, Sport and Culture (2024) </a:t>
            </a:r>
            <a:endParaRPr/>
          </a:p>
          <a:p>
            <a:pPr indent="0" lvl="0" marL="0" marR="0" rtl="0" algn="l">
              <a:lnSpc>
                <a:spcPct val="100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Wellbeing and mental health at school: Guidelines for school leaders, teachers </a:t>
            </a:r>
            <a:endParaRPr/>
          </a:p>
          <a:p>
            <a:pPr indent="0" lvl="0" marL="0" marR="0" rtl="0" algn="l">
              <a:lnSpc>
                <a:spcPct val="100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and educators.</a:t>
            </a:r>
            <a:endParaRPr/>
          </a:p>
          <a:p>
            <a:pPr indent="0" lvl="0" marL="0" marR="0" rtl="0" algn="l">
              <a:lnSpc>
                <a:spcPct val="100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200">
              <a:solidFill>
                <a:srgbClr val="2A2828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https://op.europa.eu/en/publication-detail/-/publication/ec1136e2-0d3a-11ef-a251-01aa75ed71a1/language-en</a:t>
            </a:r>
            <a:endParaRPr/>
          </a:p>
          <a:p>
            <a:pPr indent="0" lvl="0" marL="0" marR="0" rtl="0" algn="l">
              <a:lnSpc>
                <a:spcPct val="100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8" name="Google Shape;208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34261" y="0"/>
            <a:ext cx="632208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" name="Google Shape;213;p8"/>
          <p:cNvGrpSpPr/>
          <p:nvPr/>
        </p:nvGrpSpPr>
        <p:grpSpPr>
          <a:xfrm>
            <a:off x="0" y="0"/>
            <a:ext cx="12271248" cy="6858000"/>
            <a:chOff x="0" y="0"/>
            <a:chExt cx="12271248" cy="6858000"/>
          </a:xfrm>
        </p:grpSpPr>
        <p:sp>
          <p:nvSpPr>
            <p:cNvPr id="214" name="Google Shape;214;p8"/>
            <p:cNvSpPr/>
            <p:nvPr/>
          </p:nvSpPr>
          <p:spPr>
            <a:xfrm>
              <a:off x="0" y="0"/>
              <a:ext cx="12271248" cy="6858000"/>
            </a:xfrm>
            <a:custGeom>
              <a:rect b="b" l="l" r="r" t="t"/>
              <a:pathLst>
                <a:path extrusionOk="0" h="10287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0287000"/>
                  </a:lnTo>
                  <a:lnTo>
                    <a:pt x="0" y="10287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9216" l="0" r="0" t="-9217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8"/>
            <p:cNvSpPr/>
            <p:nvPr/>
          </p:nvSpPr>
          <p:spPr>
            <a:xfrm>
              <a:off x="39624" y="0"/>
              <a:ext cx="12192000" cy="6858000"/>
            </a:xfrm>
            <a:custGeom>
              <a:rect b="b" l="l" r="r" t="t"/>
              <a:pathLst>
                <a:path extrusionOk="0" h="18288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 amt="30000"/>
              </a:blip>
              <a:stretch>
                <a:fillRect b="-29269" l="0" r="0" t="-4345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preencoded.png" id="216" name="Google Shape;216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25790" y="0"/>
            <a:ext cx="2949521" cy="4431323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8"/>
          <p:cNvSpPr/>
          <p:nvPr/>
        </p:nvSpPr>
        <p:spPr>
          <a:xfrm>
            <a:off x="4783688" y="357254"/>
            <a:ext cx="6522641" cy="95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7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813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Miért számít a reziliencia?</a:t>
            </a:r>
            <a:endParaRPr sz="381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8"/>
          <p:cNvSpPr/>
          <p:nvPr/>
        </p:nvSpPr>
        <p:spPr>
          <a:xfrm>
            <a:off x="3227221" y="1313300"/>
            <a:ext cx="8456100" cy="2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5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A gyerekek felnőtt viselkedést modelleznek</a:t>
            </a:r>
            <a:endParaRPr sz="22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8"/>
          <p:cNvSpPr/>
          <p:nvPr/>
        </p:nvSpPr>
        <p:spPr>
          <a:xfrm>
            <a:off x="3363856" y="1819035"/>
            <a:ext cx="5569129" cy="12232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19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A fiatalok természetes módon megfigyelik és utánozzák, hogyan kezelik a felnőttek a stresszt, a kihívásokat és a kudarcokat. Amikor a nevelők és a szülők egészséges megküzdési stratégiákat mutatnak be, a gyerekek értékes ellenálló képességet sajátítanak el a példamutatás révén.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8"/>
          <p:cNvSpPr/>
          <p:nvPr/>
        </p:nvSpPr>
        <p:spPr>
          <a:xfrm>
            <a:off x="5347400" y="4287975"/>
            <a:ext cx="5165700" cy="2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5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Biztonságos alapok létrehozása</a:t>
            </a:r>
            <a:endParaRPr sz="22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8"/>
          <p:cNvSpPr/>
          <p:nvPr/>
        </p:nvSpPr>
        <p:spPr>
          <a:xfrm>
            <a:off x="5347400" y="4827243"/>
            <a:ext cx="6335876" cy="12232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19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2A2828"/>
                </a:solidFill>
                <a:latin typeface="Inter"/>
                <a:ea typeface="Inter"/>
                <a:cs typeface="Inter"/>
                <a:sym typeface="Inter"/>
              </a:rPr>
              <a:t>A reziliens pedagógusok és szülők biztonságos érzelmi bázist teremtenek, amely lehetővé teszi a gyerekek számára, hogy felfedezzenek, kockázatot vállaljanak és felépüljenek a kudarcokból. Ez a biztonság alapvető fontosságú az egészséges fejlődéshez és tanuláshoz.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Google Shape;226;p9"/>
          <p:cNvGrpSpPr/>
          <p:nvPr/>
        </p:nvGrpSpPr>
        <p:grpSpPr>
          <a:xfrm>
            <a:off x="0" y="0"/>
            <a:ext cx="12271248" cy="6858000"/>
            <a:chOff x="0" y="0"/>
            <a:chExt cx="12271248" cy="6858000"/>
          </a:xfrm>
        </p:grpSpPr>
        <p:sp>
          <p:nvSpPr>
            <p:cNvPr id="227" name="Google Shape;227;p9"/>
            <p:cNvSpPr/>
            <p:nvPr/>
          </p:nvSpPr>
          <p:spPr>
            <a:xfrm>
              <a:off x="0" y="0"/>
              <a:ext cx="12271248" cy="6858000"/>
            </a:xfrm>
            <a:custGeom>
              <a:rect b="b" l="l" r="r" t="t"/>
              <a:pathLst>
                <a:path extrusionOk="0" h="10287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0287000"/>
                  </a:lnTo>
                  <a:lnTo>
                    <a:pt x="0" y="10287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9216" l="0" r="0" t="-9217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9"/>
            <p:cNvSpPr/>
            <p:nvPr/>
          </p:nvSpPr>
          <p:spPr>
            <a:xfrm>
              <a:off x="39624" y="0"/>
              <a:ext cx="12192000" cy="6858000"/>
            </a:xfrm>
            <a:custGeom>
              <a:rect b="b" l="l" r="r" t="t"/>
              <a:pathLst>
                <a:path extrusionOk="0" h="18288000" w="18288000">
                  <a:moveTo>
                    <a:pt x="0" y="0"/>
                  </a:moveTo>
                  <a:lnTo>
                    <a:pt x="18288000" y="0"/>
                  </a:lnTo>
                  <a:lnTo>
                    <a:pt x="18288000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 amt="30000"/>
              </a:blip>
              <a:stretch>
                <a:fillRect b="-29269" l="0" r="0" t="-4345"/>
              </a:stretch>
            </a:blipFill>
            <a:ln>
              <a:noFill/>
            </a:ln>
          </p:spPr>
          <p:txBody>
            <a:bodyPr anchorCtr="0" anchor="t" bIns="30450" lIns="60950" spcFirstLastPara="1" rIns="60950" wrap="square" tIns="30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9" name="Google Shape;229;p9"/>
          <p:cNvSpPr txBox="1"/>
          <p:nvPr/>
        </p:nvSpPr>
        <p:spPr>
          <a:xfrm>
            <a:off x="1094575" y="1445476"/>
            <a:ext cx="9892200" cy="51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</a:rPr>
              <a:t>A dezinformáció célja a sebezhetőségek kihasználása: érzelmi kiváltó okok, bizonytalanság, kognitív túlterhelés és társadalmi bizalom.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</a:rPr>
              <a:t>A reziliencia ezt ellensúlyozza azáltal, hogy megerősíti az egyéni és kollektív képességet </a:t>
            </a:r>
            <a:r>
              <a:rPr b="1" lang="en-US" sz="2000">
                <a:solidFill>
                  <a:schemeClr val="dk1"/>
                </a:solidFill>
              </a:rPr>
              <a:t>a szünetre, a kérdésfeltevésre, az alkalmazkodásra és az integritás megőrzésére.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000">
                <a:solidFill>
                  <a:schemeClr val="dk1"/>
                </a:solidFill>
              </a:rPr>
              <a:t>Az oktatási környezetben a</a:t>
            </a:r>
            <a:r>
              <a:rPr b="1" lang="en-US" sz="2000">
                <a:solidFill>
                  <a:srgbClr val="82CAEB"/>
                </a:solidFill>
              </a:rPr>
              <a:t> tanárok</a:t>
            </a:r>
            <a:r>
              <a:rPr lang="en-US" sz="2000">
                <a:solidFill>
                  <a:schemeClr val="dk1"/>
                </a:solidFill>
              </a:rPr>
              <a:t> a következőkkel szembesülnek:</a:t>
            </a:r>
            <a:endParaRPr sz="2000"/>
          </a:p>
          <a:p>
            <a:pPr indent="-355600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∙"/>
            </a:pPr>
            <a:r>
              <a:rPr lang="en-US" sz="2000">
                <a:solidFill>
                  <a:schemeClr val="dk1"/>
                </a:solidFill>
              </a:rPr>
              <a:t>Ismétlődő találkozás ellentmondásos narratívákkal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∙"/>
            </a:pPr>
            <a:r>
              <a:rPr lang="en-US" sz="2000">
                <a:solidFill>
                  <a:schemeClr val="dk1"/>
                </a:solidFill>
              </a:rPr>
              <a:t>Gyors vagy határozott válaszadásra nehezedő nyomás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∙"/>
            </a:pPr>
            <a:r>
              <a:rPr lang="en-US" sz="2000">
                <a:solidFill>
                  <a:schemeClr val="dk1"/>
                </a:solidFill>
              </a:rPr>
              <a:t>Olyan diákok, akik félretájékoztatáson alapuló tartalmakat hozhatnak be az osztályterembe</a:t>
            </a:r>
            <a:endParaRPr sz="20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</a:rPr>
              <a:t>Polarizált vagy manipulatív információk által befolyásolt közösségek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</a:rPr>
              <a:t>A tanárok ellenálló képessége tehát alapvető fontosságú ahhoz, hogy ezeket a feszültségeket kiégés, védekező magatartás vagy félretájékoztatás nélkül kezeljük.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230" name="Google Shape;230;p9"/>
          <p:cNvSpPr/>
          <p:nvPr/>
        </p:nvSpPr>
        <p:spPr>
          <a:xfrm>
            <a:off x="968550" y="325625"/>
            <a:ext cx="11302800" cy="9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13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Miért van szükség ellenálló képességre a dezinformáció kontextusában?</a:t>
            </a:r>
            <a:endParaRPr sz="361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1" name="Google Shape;231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864837" y="5666282"/>
            <a:ext cx="1358004" cy="1191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2025-12-11T06:35:59Z</dcterms:created>
  <dc:creator>Ευγενία Παρτασή</dc:creator>
</cp:coreProperties>
</file>